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</p:sldIdLst>
  <p:notesMasterIdLst>
    <p:notesMasterId r:id="rId15"/>
  </p:notesMasterIdLst>
  <p:sldSz cx="12191695" cy="6858000"/>
  <p:notesSz cx="6858000" cy="12191695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notesMaster" Target="notesMasters/notesMaster1.xml"/><Relationship Id="rId16" Type="http://schemas.openxmlformats.org/officeDocument/2006/relationships/presProps" Target="presProps.xml"/><Relationship Id="rId17" Type="http://schemas.openxmlformats.org/officeDocument/2006/relationships/viewProps" Target="viewProps.xml"/><Relationship Id="rId18" Type="http://schemas.openxmlformats.org/officeDocument/2006/relationships/theme" Target="theme/theme1.xml"/><Relationship Id="rId1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D1B2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411480"/>
            <a:ext cx="111556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spc="240" kern="0" dirty="0">
                <a:solidFill>
                  <a:srgbClr val="4E5A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TAXOWL  ·  INVESTOR PITCH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502920" y="1554480"/>
            <a:ext cx="111556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spc="260" kern="0" dirty="0">
                <a:solidFill>
                  <a:srgbClr val="3B82F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GLOBAL TAX SOLUTIONS, WISELY DONE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502920" y="1965960"/>
            <a:ext cx="1097280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600" b="1" dirty="0">
                <a:solidFill>
                  <a:srgbClr val="E8EEF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 AI-first Digital CA for India’s service exporters.</a:t>
            </a:r>
            <a:endParaRPr lang="en-US" sz="3600" dirty="0"/>
          </a:p>
        </p:txBody>
      </p:sp>
      <p:sp>
        <p:nvSpPr>
          <p:cNvPr id="5" name="Text 3"/>
          <p:cNvSpPr/>
          <p:nvPr/>
        </p:nvSpPr>
        <p:spPr>
          <a:xfrm>
            <a:off x="502920" y="3520440"/>
            <a:ext cx="1024128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8A96A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RBI’s 1 October 2026 FEMA overhaul is triggering an automated compliance cliff for India’s high-skill freelancers — who face bank caution-listing and stalled global payments if they miss the 30-day month-end filing deadline.</a:t>
            </a:r>
            <a:endParaRPr lang="en-US" sz="1600" dirty="0"/>
          </a:p>
        </p:txBody>
      </p:sp>
      <p:sp>
        <p:nvSpPr>
          <p:cNvPr id="6" name="Shape 4"/>
          <p:cNvSpPr/>
          <p:nvPr/>
        </p:nvSpPr>
        <p:spPr>
          <a:xfrm>
            <a:off x="502920" y="4892040"/>
            <a:ext cx="3520440" cy="1325880"/>
          </a:xfrm>
          <a:prstGeom prst="rect">
            <a:avLst/>
          </a:prstGeom>
          <a:solidFill>
            <a:srgbClr val="132337"/>
          </a:solidFill>
          <a:ln/>
        </p:spPr>
      </p:sp>
      <p:sp>
        <p:nvSpPr>
          <p:cNvPr id="7" name="Text 5"/>
          <p:cNvSpPr/>
          <p:nvPr/>
        </p:nvSpPr>
        <p:spPr>
          <a:xfrm>
            <a:off x="704088" y="5010912"/>
            <a:ext cx="310896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3B82F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30d</a:t>
            </a:r>
            <a:endParaRPr lang="en-US" sz="2800" dirty="0"/>
          </a:p>
        </p:txBody>
      </p:sp>
      <p:sp>
        <p:nvSpPr>
          <p:cNvPr id="8" name="Text 6"/>
          <p:cNvSpPr/>
          <p:nvPr/>
        </p:nvSpPr>
        <p:spPr>
          <a:xfrm>
            <a:off x="704088" y="5669280"/>
            <a:ext cx="31089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8A96A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EDF from month-end</a:t>
            </a:r>
            <a:endParaRPr lang="en-US" sz="1300" dirty="0"/>
          </a:p>
        </p:txBody>
      </p:sp>
      <p:sp>
        <p:nvSpPr>
          <p:cNvPr id="9" name="Shape 7"/>
          <p:cNvSpPr/>
          <p:nvPr/>
        </p:nvSpPr>
        <p:spPr>
          <a:xfrm>
            <a:off x="4206240" y="4892040"/>
            <a:ext cx="3520440" cy="1325880"/>
          </a:xfrm>
          <a:prstGeom prst="rect">
            <a:avLst/>
          </a:prstGeom>
          <a:solidFill>
            <a:srgbClr val="132337"/>
          </a:solidFill>
          <a:ln/>
        </p:spPr>
      </p:sp>
      <p:sp>
        <p:nvSpPr>
          <p:cNvPr id="10" name="Text 8"/>
          <p:cNvSpPr/>
          <p:nvPr/>
        </p:nvSpPr>
        <p:spPr>
          <a:xfrm>
            <a:off x="4407408" y="5010912"/>
            <a:ext cx="310896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3B82F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5d</a:t>
            </a:r>
            <a:endParaRPr lang="en-US" sz="2800" dirty="0"/>
          </a:p>
        </p:txBody>
      </p:sp>
      <p:sp>
        <p:nvSpPr>
          <p:cNvPr id="11" name="Text 9"/>
          <p:cNvSpPr/>
          <p:nvPr/>
        </p:nvSpPr>
        <p:spPr>
          <a:xfrm>
            <a:off x="4407408" y="5669280"/>
            <a:ext cx="31089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8A96A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AD → EDPMS</a:t>
            </a:r>
            <a:endParaRPr lang="en-US" sz="1300" dirty="0"/>
          </a:p>
        </p:txBody>
      </p:sp>
      <p:sp>
        <p:nvSpPr>
          <p:cNvPr id="12" name="Shape 10"/>
          <p:cNvSpPr/>
          <p:nvPr/>
        </p:nvSpPr>
        <p:spPr>
          <a:xfrm>
            <a:off x="7909560" y="4892040"/>
            <a:ext cx="3520440" cy="1325880"/>
          </a:xfrm>
          <a:prstGeom prst="rect">
            <a:avLst/>
          </a:prstGeom>
          <a:solidFill>
            <a:srgbClr val="132337"/>
          </a:solidFill>
          <a:ln/>
        </p:spPr>
      </p:sp>
      <p:sp>
        <p:nvSpPr>
          <p:cNvPr id="13" name="Text 11"/>
          <p:cNvSpPr/>
          <p:nvPr/>
        </p:nvSpPr>
        <p:spPr>
          <a:xfrm>
            <a:off x="8110728" y="5010912"/>
            <a:ext cx="310896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3B82F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10–15%</a:t>
            </a:r>
            <a:endParaRPr lang="en-US" sz="2800" dirty="0"/>
          </a:p>
        </p:txBody>
      </p:sp>
      <p:sp>
        <p:nvSpPr>
          <p:cNvPr id="14" name="Text 12"/>
          <p:cNvSpPr/>
          <p:nvPr/>
        </p:nvSpPr>
        <p:spPr>
          <a:xfrm>
            <a:off x="8110728" y="5669280"/>
            <a:ext cx="31089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8A96A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Leakage stack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0D1B2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292608"/>
            <a:ext cx="86868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spc="220" kern="0" dirty="0">
                <a:solidFill>
                  <a:srgbClr val="4E5A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TAXEAGLE  ·  CORE STORY</a:t>
            </a:r>
            <a:endParaRPr lang="en-US" sz="1100" dirty="0"/>
          </a:p>
        </p:txBody>
      </p:sp>
      <p:sp>
        <p:nvSpPr>
          <p:cNvPr id="3" name="Text 1"/>
          <p:cNvSpPr/>
          <p:nvPr/>
        </p:nvSpPr>
        <p:spPr>
          <a:xfrm>
            <a:off x="9875520" y="292608"/>
            <a:ext cx="18288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4E5A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02 / 13</a:t>
            </a:r>
            <a:endParaRPr lang="en-US" sz="1100" dirty="0"/>
          </a:p>
        </p:txBody>
      </p:sp>
      <p:sp>
        <p:nvSpPr>
          <p:cNvPr id="4" name="Shape 2"/>
          <p:cNvSpPr/>
          <p:nvPr/>
        </p:nvSpPr>
        <p:spPr>
          <a:xfrm>
            <a:off x="502920" y="621792"/>
            <a:ext cx="11183112" cy="13716"/>
          </a:xfrm>
          <a:prstGeom prst="rect">
            <a:avLst/>
          </a:prstGeom>
          <a:solidFill>
            <a:srgbClr val="1E3348"/>
          </a:solidFill>
          <a:ln/>
        </p:spPr>
      </p:sp>
      <p:sp>
        <p:nvSpPr>
          <p:cNvPr id="5" name="Text 3"/>
          <p:cNvSpPr/>
          <p:nvPr/>
        </p:nvSpPr>
        <p:spPr>
          <a:xfrm>
            <a:off x="502920" y="822960"/>
            <a:ext cx="111556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240" kern="0" dirty="0">
                <a:solidFill>
                  <a:srgbClr val="3B82F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TWO BULLETS</a:t>
            </a:r>
            <a:endParaRPr lang="en-US" sz="1200" dirty="0"/>
          </a:p>
        </p:txBody>
      </p:sp>
      <p:sp>
        <p:nvSpPr>
          <p:cNvPr id="6" name="Text 4"/>
          <p:cNvSpPr/>
          <p:nvPr/>
        </p:nvSpPr>
        <p:spPr>
          <a:xfrm>
            <a:off x="502920" y="1115568"/>
            <a:ext cx="1115568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800" b="1" dirty="0">
                <a:solidFill>
                  <a:srgbClr val="E8EEF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catalyst, then the Digital </a:t>
            </a:r>
            <a:pPr indent="0" marL="0">
              <a:buNone/>
            </a:pPr>
            <a:r>
              <a:rPr lang="en-US" sz="2800" b="1" dirty="0">
                <a:solidFill>
                  <a:srgbClr val="3B82F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CA.</a:t>
            </a:r>
            <a:endParaRPr lang="en-US" sz="2800" dirty="0"/>
          </a:p>
        </p:txBody>
      </p:sp>
      <p:sp>
        <p:nvSpPr>
          <p:cNvPr id="7" name="Shape 5"/>
          <p:cNvSpPr/>
          <p:nvPr/>
        </p:nvSpPr>
        <p:spPr>
          <a:xfrm>
            <a:off x="502920" y="2331720"/>
            <a:ext cx="5440680" cy="3794760"/>
          </a:xfrm>
          <a:prstGeom prst="rect">
            <a:avLst/>
          </a:prstGeom>
          <a:solidFill>
            <a:srgbClr val="132337"/>
          </a:solidFill>
          <a:ln/>
          <a:effectLst>
            <a:outerShdw sx="100000" sy="100000" kx="0" ky="0" algn="bl" rotWithShape="0" blurRad="101600" dist="25400" dir="8100000">
              <a:srgbClr val="000000">
                <a:alpha val="18000"/>
              </a:srgbClr>
            </a:outerShdw>
          </a:effectLst>
        </p:spPr>
      </p:sp>
      <p:sp>
        <p:nvSpPr>
          <p:cNvPr id="8" name="Shape 6"/>
          <p:cNvSpPr/>
          <p:nvPr/>
        </p:nvSpPr>
        <p:spPr>
          <a:xfrm>
            <a:off x="502920" y="2331720"/>
            <a:ext cx="73152" cy="3794760"/>
          </a:xfrm>
          <a:prstGeom prst="rect">
            <a:avLst/>
          </a:prstGeom>
          <a:solidFill>
            <a:srgbClr val="3B82F6"/>
          </a:solidFill>
          <a:ln/>
        </p:spPr>
      </p:sp>
      <p:sp>
        <p:nvSpPr>
          <p:cNvPr id="9" name="Text 7"/>
          <p:cNvSpPr/>
          <p:nvPr/>
        </p:nvSpPr>
        <p:spPr>
          <a:xfrm>
            <a:off x="758952" y="2496312"/>
            <a:ext cx="5038344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3B82F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01  ·  Narrative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758952" y="2770632"/>
            <a:ext cx="5038344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E8EEF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cliff</a:t>
            </a:r>
            <a:endParaRPr lang="en-US" sz="1600" dirty="0"/>
          </a:p>
        </p:txBody>
      </p:sp>
      <p:sp>
        <p:nvSpPr>
          <p:cNvPr id="11" name="Text 9"/>
          <p:cNvSpPr/>
          <p:nvPr/>
        </p:nvSpPr>
        <p:spPr>
          <a:xfrm>
            <a:off x="758952" y="3374136"/>
            <a:ext cx="5038344" cy="25877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rgbClr val="8A96A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For over a decade, Indian digital freelancers operated in a gray area of partial compliance. On 1 October 2026 the RBI triggers an automated regulatory cliff — 30-day monthly EDF and EDPMS tracking — so unmatched remittances face caution-listing.</a:t>
            </a:r>
            <a:endParaRPr lang="en-US" sz="1300" dirty="0"/>
          </a:p>
        </p:txBody>
      </p:sp>
      <p:sp>
        <p:nvSpPr>
          <p:cNvPr id="12" name="Shape 10"/>
          <p:cNvSpPr/>
          <p:nvPr/>
        </p:nvSpPr>
        <p:spPr>
          <a:xfrm>
            <a:off x="6217920" y="2331720"/>
            <a:ext cx="5440680" cy="3794760"/>
          </a:xfrm>
          <a:prstGeom prst="rect">
            <a:avLst/>
          </a:prstGeom>
          <a:solidFill>
            <a:srgbClr val="132337"/>
          </a:solidFill>
          <a:ln/>
          <a:effectLst>
            <a:outerShdw sx="100000" sy="100000" kx="0" ky="0" algn="bl" rotWithShape="0" blurRad="101600" dist="25400" dir="8100000">
              <a:srgbClr val="000000">
                <a:alpha val="18000"/>
              </a:srgbClr>
            </a:outerShdw>
          </a:effectLst>
        </p:spPr>
      </p:sp>
      <p:sp>
        <p:nvSpPr>
          <p:cNvPr id="13" name="Shape 11"/>
          <p:cNvSpPr/>
          <p:nvPr/>
        </p:nvSpPr>
        <p:spPr>
          <a:xfrm>
            <a:off x="6217920" y="2331720"/>
            <a:ext cx="73152" cy="3794760"/>
          </a:xfrm>
          <a:prstGeom prst="rect">
            <a:avLst/>
          </a:prstGeom>
          <a:solidFill>
            <a:srgbClr val="3B82F6"/>
          </a:solidFill>
          <a:ln/>
        </p:spPr>
      </p:sp>
      <p:sp>
        <p:nvSpPr>
          <p:cNvPr id="14" name="Text 12"/>
          <p:cNvSpPr/>
          <p:nvPr/>
        </p:nvSpPr>
        <p:spPr>
          <a:xfrm>
            <a:off x="6473952" y="2496312"/>
            <a:ext cx="5038344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3B82F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02  ·  Wedge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6473952" y="2770632"/>
            <a:ext cx="5038344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E8EEF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Digital CA</a:t>
            </a:r>
            <a:endParaRPr lang="en-US" sz="1600" dirty="0"/>
          </a:p>
        </p:txBody>
      </p:sp>
      <p:sp>
        <p:nvSpPr>
          <p:cNvPr id="16" name="Text 14"/>
          <p:cNvSpPr/>
          <p:nvPr/>
        </p:nvSpPr>
        <p:spPr>
          <a:xfrm>
            <a:off x="6473952" y="3374136"/>
            <a:ext cx="5038344" cy="25877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rgbClr val="8A96A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Traditional CAs lack the tech. Payment platforms leave local compliance to the individual. We auto-reconcile invoices, track realisation clocks, and bundle monthly EDF filings — a treasury solution for high-skill service exporters.</a:t>
            </a:r>
            <a:endParaRPr lang="en-US" sz="13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0D1B2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292608"/>
            <a:ext cx="86868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spc="220" kern="0" dirty="0">
                <a:solidFill>
                  <a:srgbClr val="4E5A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TAXEAGLE  ·  1 · VISION &amp; PURPOSE</a:t>
            </a:r>
            <a:endParaRPr lang="en-US" sz="1100" dirty="0"/>
          </a:p>
        </p:txBody>
      </p:sp>
      <p:sp>
        <p:nvSpPr>
          <p:cNvPr id="3" name="Text 1"/>
          <p:cNvSpPr/>
          <p:nvPr/>
        </p:nvSpPr>
        <p:spPr>
          <a:xfrm>
            <a:off x="9875520" y="292608"/>
            <a:ext cx="18288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4E5A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03 / 13</a:t>
            </a:r>
            <a:endParaRPr lang="en-US" sz="1100" dirty="0"/>
          </a:p>
        </p:txBody>
      </p:sp>
      <p:sp>
        <p:nvSpPr>
          <p:cNvPr id="4" name="Shape 2"/>
          <p:cNvSpPr/>
          <p:nvPr/>
        </p:nvSpPr>
        <p:spPr>
          <a:xfrm>
            <a:off x="502920" y="621792"/>
            <a:ext cx="11183112" cy="13716"/>
          </a:xfrm>
          <a:prstGeom prst="rect">
            <a:avLst/>
          </a:prstGeom>
          <a:solidFill>
            <a:srgbClr val="1E3348"/>
          </a:solidFill>
          <a:ln/>
        </p:spPr>
      </p:sp>
      <p:sp>
        <p:nvSpPr>
          <p:cNvPr id="5" name="Text 3"/>
          <p:cNvSpPr/>
          <p:nvPr/>
        </p:nvSpPr>
        <p:spPr>
          <a:xfrm>
            <a:off x="502920" y="1051560"/>
            <a:ext cx="11155680" cy="2011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E8EEF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 AI providing end-to-end regulatory compliance while plugging 10–15% in financial leakages for freelancers in India exporting services.</a:t>
            </a:r>
            <a:endParaRPr lang="en-US" sz="2800" dirty="0"/>
          </a:p>
        </p:txBody>
      </p:sp>
      <p:sp>
        <p:nvSpPr>
          <p:cNvPr id="6" name="Text 4"/>
          <p:cNvSpPr/>
          <p:nvPr/>
        </p:nvSpPr>
        <p:spPr>
          <a:xfrm>
            <a:off x="502920" y="3246120"/>
            <a:ext cx="1051560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8A96A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CAs serve as structural human-in-the-loop guardrails to guarantee filing accuracy and resolve complex exceptions.</a:t>
            </a:r>
            <a:endParaRPr lang="en-US" sz="1800" dirty="0"/>
          </a:p>
        </p:txBody>
      </p:sp>
      <p:sp>
        <p:nvSpPr>
          <p:cNvPr id="7" name="Text 5"/>
          <p:cNvSpPr/>
          <p:nvPr/>
        </p:nvSpPr>
        <p:spPr>
          <a:xfrm>
            <a:off x="502920" y="6263640"/>
            <a:ext cx="111556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i="1" dirty="0">
                <a:solidFill>
                  <a:srgbClr val="4E5A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Draft · honest claim is a 24-hour human review queue, not a 100% accuracy guarantee.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0D1B2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292608"/>
            <a:ext cx="86868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spc="220" kern="0" dirty="0">
                <a:solidFill>
                  <a:srgbClr val="4E5A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TAXEAGLE  ·  2 · THE PROBLEM</a:t>
            </a:r>
            <a:endParaRPr lang="en-US" sz="1100" dirty="0"/>
          </a:p>
        </p:txBody>
      </p:sp>
      <p:sp>
        <p:nvSpPr>
          <p:cNvPr id="3" name="Text 1"/>
          <p:cNvSpPr/>
          <p:nvPr/>
        </p:nvSpPr>
        <p:spPr>
          <a:xfrm>
            <a:off x="9875520" y="292608"/>
            <a:ext cx="18288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4E5A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04 / 13</a:t>
            </a:r>
            <a:endParaRPr lang="en-US" sz="1100" dirty="0"/>
          </a:p>
        </p:txBody>
      </p:sp>
      <p:sp>
        <p:nvSpPr>
          <p:cNvPr id="4" name="Shape 2"/>
          <p:cNvSpPr/>
          <p:nvPr/>
        </p:nvSpPr>
        <p:spPr>
          <a:xfrm>
            <a:off x="502920" y="621792"/>
            <a:ext cx="11183112" cy="13716"/>
          </a:xfrm>
          <a:prstGeom prst="rect">
            <a:avLst/>
          </a:prstGeom>
          <a:solidFill>
            <a:srgbClr val="1E3348"/>
          </a:solidFill>
          <a:ln/>
        </p:spPr>
      </p:sp>
      <p:sp>
        <p:nvSpPr>
          <p:cNvPr id="5" name="Text 3"/>
          <p:cNvSpPr/>
          <p:nvPr/>
        </p:nvSpPr>
        <p:spPr>
          <a:xfrm>
            <a:off x="502920" y="822960"/>
            <a:ext cx="111556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240" kern="0" dirty="0">
                <a:solidFill>
                  <a:srgbClr val="3B82F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REGULATORY CLIFF</a:t>
            </a:r>
            <a:endParaRPr lang="en-US" sz="1200" dirty="0"/>
          </a:p>
        </p:txBody>
      </p:sp>
      <p:sp>
        <p:nvSpPr>
          <p:cNvPr id="6" name="Text 4"/>
          <p:cNvSpPr/>
          <p:nvPr/>
        </p:nvSpPr>
        <p:spPr>
          <a:xfrm>
            <a:off x="502920" y="1115568"/>
            <a:ext cx="11155680" cy="1234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E8EEF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Freelancers are legally service exporters. Most still operate in a compliance </a:t>
            </a:r>
            <a:pPr indent="0" marL="0">
              <a:buNone/>
            </a:pPr>
            <a:r>
              <a:rPr lang="en-US" sz="2600" b="1" dirty="0">
                <a:solidFill>
                  <a:srgbClr val="3B82F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void.</a:t>
            </a:r>
            <a:endParaRPr lang="en-US" sz="2600" dirty="0"/>
          </a:p>
        </p:txBody>
      </p:sp>
      <p:sp>
        <p:nvSpPr>
          <p:cNvPr id="7" name="Shape 5"/>
          <p:cNvSpPr/>
          <p:nvPr/>
        </p:nvSpPr>
        <p:spPr>
          <a:xfrm>
            <a:off x="502920" y="2606040"/>
            <a:ext cx="5440680" cy="3520440"/>
          </a:xfrm>
          <a:prstGeom prst="rect">
            <a:avLst/>
          </a:prstGeom>
          <a:solidFill>
            <a:srgbClr val="132337"/>
          </a:solidFill>
          <a:ln/>
          <a:effectLst>
            <a:outerShdw sx="100000" sy="100000" kx="0" ky="0" algn="bl" rotWithShape="0" blurRad="101600" dist="25400" dir="8100000">
              <a:srgbClr val="000000">
                <a:alpha val="18000"/>
              </a:srgbClr>
            </a:outerShdw>
          </a:effectLst>
        </p:spPr>
      </p:sp>
      <p:sp>
        <p:nvSpPr>
          <p:cNvPr id="8" name="Shape 6"/>
          <p:cNvSpPr/>
          <p:nvPr/>
        </p:nvSpPr>
        <p:spPr>
          <a:xfrm>
            <a:off x="502920" y="2606040"/>
            <a:ext cx="73152" cy="3520440"/>
          </a:xfrm>
          <a:prstGeom prst="rect">
            <a:avLst/>
          </a:prstGeom>
          <a:solidFill>
            <a:srgbClr val="3B82F6"/>
          </a:solidFill>
          <a:ln/>
        </p:spPr>
      </p:sp>
      <p:sp>
        <p:nvSpPr>
          <p:cNvPr id="9" name="Text 7"/>
          <p:cNvSpPr/>
          <p:nvPr/>
        </p:nvSpPr>
        <p:spPr>
          <a:xfrm>
            <a:off x="758952" y="2770632"/>
            <a:ext cx="5038344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3B82F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void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758952" y="3044952"/>
            <a:ext cx="5038344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E8EEF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Personal savings</a:t>
            </a:r>
            <a:endParaRPr lang="en-US" sz="1600" dirty="0"/>
          </a:p>
        </p:txBody>
      </p:sp>
      <p:sp>
        <p:nvSpPr>
          <p:cNvPr id="11" name="Text 9"/>
          <p:cNvSpPr/>
          <p:nvPr/>
        </p:nvSpPr>
        <p:spPr>
          <a:xfrm>
            <a:off x="758952" y="3648456"/>
            <a:ext cx="5038344" cy="23134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rgbClr val="8A96A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 monthly export declarations. Foreign earnings treated as private cash.</a:t>
            </a:r>
            <a:endParaRPr lang="en-US" sz="1300" dirty="0"/>
          </a:p>
        </p:txBody>
      </p:sp>
      <p:sp>
        <p:nvSpPr>
          <p:cNvPr id="12" name="Shape 10"/>
          <p:cNvSpPr/>
          <p:nvPr/>
        </p:nvSpPr>
        <p:spPr>
          <a:xfrm>
            <a:off x="6217920" y="2606040"/>
            <a:ext cx="5440680" cy="3520440"/>
          </a:xfrm>
          <a:prstGeom prst="rect">
            <a:avLst/>
          </a:prstGeom>
          <a:solidFill>
            <a:srgbClr val="132337"/>
          </a:solidFill>
          <a:ln/>
          <a:effectLst>
            <a:outerShdw sx="100000" sy="100000" kx="0" ky="0" algn="bl" rotWithShape="0" blurRad="101600" dist="25400" dir="8100000">
              <a:srgbClr val="000000">
                <a:alpha val="18000"/>
              </a:srgbClr>
            </a:outerShdw>
          </a:effectLst>
        </p:spPr>
      </p:sp>
      <p:sp>
        <p:nvSpPr>
          <p:cNvPr id="13" name="Shape 11"/>
          <p:cNvSpPr/>
          <p:nvPr/>
        </p:nvSpPr>
        <p:spPr>
          <a:xfrm>
            <a:off x="6217920" y="2606040"/>
            <a:ext cx="73152" cy="3520440"/>
          </a:xfrm>
          <a:prstGeom prst="rect">
            <a:avLst/>
          </a:prstGeom>
          <a:solidFill>
            <a:srgbClr val="3B82F6"/>
          </a:solidFill>
          <a:ln/>
        </p:spPr>
      </p:sp>
      <p:sp>
        <p:nvSpPr>
          <p:cNvPr id="14" name="Text 12"/>
          <p:cNvSpPr/>
          <p:nvPr/>
        </p:nvSpPr>
        <p:spPr>
          <a:xfrm>
            <a:off x="6473952" y="2770632"/>
            <a:ext cx="5038344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3B82F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CA gap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6473952" y="3044952"/>
            <a:ext cx="5038344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E8EEF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Annual filing only</a:t>
            </a:r>
            <a:endParaRPr lang="en-US" sz="1600" dirty="0"/>
          </a:p>
        </p:txBody>
      </p:sp>
      <p:sp>
        <p:nvSpPr>
          <p:cNvPr id="16" name="Text 14"/>
          <p:cNvSpPr/>
          <p:nvPr/>
        </p:nvSpPr>
        <p:spPr>
          <a:xfrm>
            <a:off x="6473952" y="3648456"/>
            <a:ext cx="5038344" cy="23134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rgbClr val="8A96A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Traditional CAs file tax returns annually. They do not automate monthly bank reconciliations. Unresolved flags expose freelancers to audits, delayed credits, and restricted future exports.</a:t>
            </a:r>
            <a:endParaRPr lang="en-US" sz="13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0D1B2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292608"/>
            <a:ext cx="86868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spc="220" kern="0" dirty="0">
                <a:solidFill>
                  <a:srgbClr val="4E5A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TAXEAGLE  ·  3 · WHY NOW</a:t>
            </a:r>
            <a:endParaRPr lang="en-US" sz="1100" dirty="0"/>
          </a:p>
        </p:txBody>
      </p:sp>
      <p:sp>
        <p:nvSpPr>
          <p:cNvPr id="3" name="Text 1"/>
          <p:cNvSpPr/>
          <p:nvPr/>
        </p:nvSpPr>
        <p:spPr>
          <a:xfrm>
            <a:off x="9875520" y="292608"/>
            <a:ext cx="18288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4E5A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05 / 13</a:t>
            </a:r>
            <a:endParaRPr lang="en-US" sz="1100" dirty="0"/>
          </a:p>
        </p:txBody>
      </p:sp>
      <p:sp>
        <p:nvSpPr>
          <p:cNvPr id="4" name="Shape 2"/>
          <p:cNvSpPr/>
          <p:nvPr/>
        </p:nvSpPr>
        <p:spPr>
          <a:xfrm>
            <a:off x="502920" y="621792"/>
            <a:ext cx="11183112" cy="13716"/>
          </a:xfrm>
          <a:prstGeom prst="rect">
            <a:avLst/>
          </a:prstGeom>
          <a:solidFill>
            <a:srgbClr val="1E3348"/>
          </a:solidFill>
          <a:ln/>
        </p:spPr>
      </p:sp>
      <p:sp>
        <p:nvSpPr>
          <p:cNvPr id="5" name="Text 3"/>
          <p:cNvSpPr/>
          <p:nvPr/>
        </p:nvSpPr>
        <p:spPr>
          <a:xfrm>
            <a:off x="502920" y="822960"/>
            <a:ext cx="111556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240" kern="0" dirty="0">
                <a:solidFill>
                  <a:srgbClr val="3B82F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 OCTOBER 2026</a:t>
            </a:r>
            <a:endParaRPr lang="en-US" sz="1200" dirty="0"/>
          </a:p>
        </p:txBody>
      </p:sp>
      <p:sp>
        <p:nvSpPr>
          <p:cNvPr id="6" name="Text 4"/>
          <p:cNvSpPr/>
          <p:nvPr/>
        </p:nvSpPr>
        <p:spPr>
          <a:xfrm>
            <a:off x="502920" y="1115568"/>
            <a:ext cx="1115568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800" b="1" dirty="0">
                <a:solidFill>
                  <a:srgbClr val="E8EEF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SOFTEX is dead. EDF is </a:t>
            </a:r>
            <a:pPr indent="0" marL="0">
              <a:buNone/>
            </a:pPr>
            <a:r>
              <a:rPr lang="en-US" sz="2800" b="1" dirty="0">
                <a:solidFill>
                  <a:srgbClr val="3B82F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monthly.</a:t>
            </a:r>
            <a:endParaRPr lang="en-US" sz="2800" dirty="0"/>
          </a:p>
        </p:txBody>
      </p:sp>
      <p:sp>
        <p:nvSpPr>
          <p:cNvPr id="7" name="Text 5"/>
          <p:cNvSpPr/>
          <p:nvPr/>
        </p:nvSpPr>
        <p:spPr>
          <a:xfrm>
            <a:off x="502920" y="2240280"/>
            <a:ext cx="111556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8A96A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Failing to reconcile matches automatically leads to caution-listing.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502920" y="2880360"/>
            <a:ext cx="3611880" cy="2880360"/>
          </a:xfrm>
          <a:prstGeom prst="rect">
            <a:avLst/>
          </a:prstGeom>
          <a:solidFill>
            <a:srgbClr val="132337"/>
          </a:solidFill>
          <a:ln/>
          <a:effectLst>
            <a:outerShdw sx="100000" sy="100000" kx="0" ky="0" algn="bl" rotWithShape="0" blurRad="101600" dist="25400" dir="8100000">
              <a:srgbClr val="000000">
                <a:alpha val="18000"/>
              </a:srgbClr>
            </a:outerShdw>
          </a:effectLst>
        </p:spPr>
      </p:sp>
      <p:sp>
        <p:nvSpPr>
          <p:cNvPr id="9" name="Text 7"/>
          <p:cNvSpPr/>
          <p:nvPr/>
        </p:nvSpPr>
        <p:spPr>
          <a:xfrm>
            <a:off x="704088" y="3081528"/>
            <a:ext cx="3209544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3B82F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EDF</a:t>
            </a:r>
            <a:endParaRPr lang="en-US" sz="2800" dirty="0"/>
          </a:p>
        </p:txBody>
      </p:sp>
      <p:sp>
        <p:nvSpPr>
          <p:cNvPr id="10" name="Text 8"/>
          <p:cNvSpPr/>
          <p:nvPr/>
        </p:nvSpPr>
        <p:spPr>
          <a:xfrm>
            <a:off x="704088" y="3749040"/>
            <a:ext cx="3209544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E8EEF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Unified form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704088" y="4050792"/>
            <a:ext cx="3209544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8A96A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All service exports</a:t>
            </a:r>
            <a:endParaRPr lang="en-US" sz="1200" dirty="0"/>
          </a:p>
        </p:txBody>
      </p:sp>
      <p:sp>
        <p:nvSpPr>
          <p:cNvPr id="12" name="Shape 10"/>
          <p:cNvSpPr/>
          <p:nvPr/>
        </p:nvSpPr>
        <p:spPr>
          <a:xfrm>
            <a:off x="4297680" y="2880360"/>
            <a:ext cx="3611880" cy="2880360"/>
          </a:xfrm>
          <a:prstGeom prst="rect">
            <a:avLst/>
          </a:prstGeom>
          <a:solidFill>
            <a:srgbClr val="132337"/>
          </a:solidFill>
          <a:ln/>
          <a:effectLst>
            <a:outerShdw sx="100000" sy="100000" kx="0" ky="0" algn="bl" rotWithShape="0" blurRad="101600" dist="25400" dir="8100000">
              <a:srgbClr val="000000">
                <a:alpha val="18000"/>
              </a:srgbClr>
            </a:outerShdw>
          </a:effectLst>
        </p:spPr>
      </p:sp>
      <p:sp>
        <p:nvSpPr>
          <p:cNvPr id="13" name="Text 11"/>
          <p:cNvSpPr/>
          <p:nvPr/>
        </p:nvSpPr>
        <p:spPr>
          <a:xfrm>
            <a:off x="4498848" y="3081528"/>
            <a:ext cx="3209544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3B82F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30d</a:t>
            </a:r>
            <a:endParaRPr lang="en-US" sz="2800" dirty="0"/>
          </a:p>
        </p:txBody>
      </p:sp>
      <p:sp>
        <p:nvSpPr>
          <p:cNvPr id="14" name="Text 12"/>
          <p:cNvSpPr/>
          <p:nvPr/>
        </p:nvSpPr>
        <p:spPr>
          <a:xfrm>
            <a:off x="4498848" y="3749040"/>
            <a:ext cx="3209544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E8EEF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From month-end</a:t>
            </a:r>
            <a:endParaRPr lang="en-US" sz="1400" dirty="0"/>
          </a:p>
        </p:txBody>
      </p:sp>
      <p:sp>
        <p:nvSpPr>
          <p:cNvPr id="15" name="Text 13"/>
          <p:cNvSpPr/>
          <p:nvPr/>
        </p:nvSpPr>
        <p:spPr>
          <a:xfrm>
            <a:off x="4498848" y="4050792"/>
            <a:ext cx="3209544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8A96A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Invoice month, not invoice day</a:t>
            </a:r>
            <a:endParaRPr lang="en-US" sz="1200" dirty="0"/>
          </a:p>
        </p:txBody>
      </p:sp>
      <p:sp>
        <p:nvSpPr>
          <p:cNvPr id="16" name="Shape 14"/>
          <p:cNvSpPr/>
          <p:nvPr/>
        </p:nvSpPr>
        <p:spPr>
          <a:xfrm>
            <a:off x="8092440" y="2880360"/>
            <a:ext cx="3611880" cy="2880360"/>
          </a:xfrm>
          <a:prstGeom prst="rect">
            <a:avLst/>
          </a:prstGeom>
          <a:solidFill>
            <a:srgbClr val="132337"/>
          </a:solidFill>
          <a:ln/>
          <a:effectLst>
            <a:outerShdw sx="100000" sy="100000" kx="0" ky="0" algn="bl" rotWithShape="0" blurRad="101600" dist="25400" dir="8100000">
              <a:srgbClr val="000000">
                <a:alpha val="18000"/>
              </a:srgbClr>
            </a:outerShdw>
          </a:effectLst>
        </p:spPr>
      </p:sp>
      <p:sp>
        <p:nvSpPr>
          <p:cNvPr id="17" name="Text 15"/>
          <p:cNvSpPr/>
          <p:nvPr/>
        </p:nvSpPr>
        <p:spPr>
          <a:xfrm>
            <a:off x="8293608" y="3081528"/>
            <a:ext cx="3209544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3B82F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5d</a:t>
            </a:r>
            <a:endParaRPr lang="en-US" sz="2800" dirty="0"/>
          </a:p>
        </p:txBody>
      </p:sp>
      <p:sp>
        <p:nvSpPr>
          <p:cNvPr id="18" name="Text 16"/>
          <p:cNvSpPr/>
          <p:nvPr/>
        </p:nvSpPr>
        <p:spPr>
          <a:xfrm>
            <a:off x="8293608" y="3749040"/>
            <a:ext cx="3209544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E8EEF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AD → EDPMS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8293608" y="4050792"/>
            <a:ext cx="3209544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8A96A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Working days from receipt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0D1B2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292608"/>
            <a:ext cx="86868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spc="220" kern="0" dirty="0">
                <a:solidFill>
                  <a:srgbClr val="4E5A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TAXEAGLE  ·  4 · COMPLIANCE ON AUTOPILOT</a:t>
            </a:r>
            <a:endParaRPr lang="en-US" sz="1100" dirty="0"/>
          </a:p>
        </p:txBody>
      </p:sp>
      <p:sp>
        <p:nvSpPr>
          <p:cNvPr id="3" name="Text 1"/>
          <p:cNvSpPr/>
          <p:nvPr/>
        </p:nvSpPr>
        <p:spPr>
          <a:xfrm>
            <a:off x="9875520" y="292608"/>
            <a:ext cx="18288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4E5A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06 / 13</a:t>
            </a:r>
            <a:endParaRPr lang="en-US" sz="1100" dirty="0"/>
          </a:p>
        </p:txBody>
      </p:sp>
      <p:sp>
        <p:nvSpPr>
          <p:cNvPr id="4" name="Shape 2"/>
          <p:cNvSpPr/>
          <p:nvPr/>
        </p:nvSpPr>
        <p:spPr>
          <a:xfrm>
            <a:off x="502920" y="621792"/>
            <a:ext cx="11183112" cy="13716"/>
          </a:xfrm>
          <a:prstGeom prst="rect">
            <a:avLst/>
          </a:prstGeom>
          <a:solidFill>
            <a:srgbClr val="1E3348"/>
          </a:solidFill>
          <a:ln/>
        </p:spPr>
      </p:sp>
      <p:sp>
        <p:nvSpPr>
          <p:cNvPr id="5" name="Text 3"/>
          <p:cNvSpPr/>
          <p:nvPr/>
        </p:nvSpPr>
        <p:spPr>
          <a:xfrm>
            <a:off x="502920" y="822960"/>
            <a:ext cx="111556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240" kern="0" dirty="0">
                <a:solidFill>
                  <a:srgbClr val="3B82F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INITIAL HYPOTHESIS</a:t>
            </a:r>
            <a:endParaRPr lang="en-US" sz="1200" dirty="0"/>
          </a:p>
        </p:txBody>
      </p:sp>
      <p:sp>
        <p:nvSpPr>
          <p:cNvPr id="6" name="Text 4"/>
          <p:cNvSpPr/>
          <p:nvPr/>
        </p:nvSpPr>
        <p:spPr>
          <a:xfrm>
            <a:off x="502920" y="1115568"/>
            <a:ext cx="111556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E8EEF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Ingest. Match. File. </a:t>
            </a:r>
            <a:pPr indent="0" marL="0">
              <a:buNone/>
            </a:pPr>
            <a:r>
              <a:rPr lang="en-US" sz="2600" b="1" dirty="0">
                <a:solidFill>
                  <a:srgbClr val="3B82F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Archive.</a:t>
            </a:r>
            <a:endParaRPr lang="en-US" sz="2600" dirty="0"/>
          </a:p>
        </p:txBody>
      </p:sp>
      <p:sp>
        <p:nvSpPr>
          <p:cNvPr id="7" name="Shape 5"/>
          <p:cNvSpPr/>
          <p:nvPr/>
        </p:nvSpPr>
        <p:spPr>
          <a:xfrm>
            <a:off x="502920" y="1965960"/>
            <a:ext cx="2743200" cy="1234440"/>
          </a:xfrm>
          <a:prstGeom prst="rect">
            <a:avLst/>
          </a:prstGeom>
          <a:solidFill>
            <a:srgbClr val="132337"/>
          </a:solidFill>
          <a:ln/>
        </p:spPr>
      </p:sp>
      <p:sp>
        <p:nvSpPr>
          <p:cNvPr id="8" name="Text 6"/>
          <p:cNvSpPr/>
          <p:nvPr/>
        </p:nvSpPr>
        <p:spPr>
          <a:xfrm>
            <a:off x="649224" y="2057400"/>
            <a:ext cx="245059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3B82F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Bank</a:t>
            </a:r>
            <a:endParaRPr lang="en-US" sz="1100" dirty="0"/>
          </a:p>
        </p:txBody>
      </p:sp>
      <p:sp>
        <p:nvSpPr>
          <p:cNvPr id="9" name="Text 7"/>
          <p:cNvSpPr/>
          <p:nvPr/>
        </p:nvSpPr>
        <p:spPr>
          <a:xfrm>
            <a:off x="649224" y="2286000"/>
            <a:ext cx="2450592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E8EEF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API / SFTP</a:t>
            </a:r>
            <a:endParaRPr lang="en-US" sz="1400" dirty="0"/>
          </a:p>
        </p:txBody>
      </p:sp>
      <p:sp>
        <p:nvSpPr>
          <p:cNvPr id="10" name="Text 8"/>
          <p:cNvSpPr/>
          <p:nvPr/>
        </p:nvSpPr>
        <p:spPr>
          <a:xfrm>
            <a:off x="649224" y="2633472"/>
            <a:ext cx="245059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8A96A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Inward remittances</a:t>
            </a:r>
            <a:endParaRPr lang="en-US" sz="1200" dirty="0"/>
          </a:p>
        </p:txBody>
      </p:sp>
      <p:sp>
        <p:nvSpPr>
          <p:cNvPr id="11" name="Shape 9"/>
          <p:cNvSpPr/>
          <p:nvPr/>
        </p:nvSpPr>
        <p:spPr>
          <a:xfrm>
            <a:off x="3383280" y="1965960"/>
            <a:ext cx="2743200" cy="1234440"/>
          </a:xfrm>
          <a:prstGeom prst="rect">
            <a:avLst/>
          </a:prstGeom>
          <a:solidFill>
            <a:srgbClr val="132337"/>
          </a:solidFill>
          <a:ln/>
        </p:spPr>
      </p:sp>
      <p:sp>
        <p:nvSpPr>
          <p:cNvPr id="12" name="Text 10"/>
          <p:cNvSpPr/>
          <p:nvPr/>
        </p:nvSpPr>
        <p:spPr>
          <a:xfrm>
            <a:off x="3529584" y="2057400"/>
            <a:ext cx="245059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3B82F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Invoices</a:t>
            </a:r>
            <a:endParaRPr lang="en-US" sz="1100" dirty="0"/>
          </a:p>
        </p:txBody>
      </p:sp>
      <p:sp>
        <p:nvSpPr>
          <p:cNvPr id="13" name="Text 11"/>
          <p:cNvSpPr/>
          <p:nvPr/>
        </p:nvSpPr>
        <p:spPr>
          <a:xfrm>
            <a:off x="3529584" y="2286000"/>
            <a:ext cx="2450592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E8EEF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PDF parser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3529584" y="2633472"/>
            <a:ext cx="245059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8A96A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NLP extract</a:t>
            </a:r>
            <a:endParaRPr lang="en-US" sz="1200" dirty="0"/>
          </a:p>
        </p:txBody>
      </p:sp>
      <p:sp>
        <p:nvSpPr>
          <p:cNvPr id="15" name="Shape 13"/>
          <p:cNvSpPr/>
          <p:nvPr/>
        </p:nvSpPr>
        <p:spPr>
          <a:xfrm>
            <a:off x="6263640" y="1965960"/>
            <a:ext cx="2743200" cy="1234440"/>
          </a:xfrm>
          <a:prstGeom prst="rect">
            <a:avLst/>
          </a:prstGeom>
          <a:solidFill>
            <a:srgbClr val="132337"/>
          </a:solidFill>
          <a:ln/>
        </p:spPr>
      </p:sp>
      <p:sp>
        <p:nvSpPr>
          <p:cNvPr id="16" name="Text 14"/>
          <p:cNvSpPr/>
          <p:nvPr/>
        </p:nvSpPr>
        <p:spPr>
          <a:xfrm>
            <a:off x="6409944" y="2057400"/>
            <a:ext cx="245059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3B82F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Wallets</a:t>
            </a:r>
            <a:endParaRPr lang="en-US" sz="1100" dirty="0"/>
          </a:p>
        </p:txBody>
      </p:sp>
      <p:sp>
        <p:nvSpPr>
          <p:cNvPr id="17" name="Text 15"/>
          <p:cNvSpPr/>
          <p:nvPr/>
        </p:nvSpPr>
        <p:spPr>
          <a:xfrm>
            <a:off x="6409944" y="2286000"/>
            <a:ext cx="2450592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E8EEF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Deel / Skydo / Stripe</a:t>
            </a:r>
            <a:endParaRPr lang="en-US" sz="1400" dirty="0"/>
          </a:p>
        </p:txBody>
      </p:sp>
      <p:sp>
        <p:nvSpPr>
          <p:cNvPr id="18" name="Text 16"/>
          <p:cNvSpPr/>
          <p:nvPr/>
        </p:nvSpPr>
        <p:spPr>
          <a:xfrm>
            <a:off x="6409944" y="2633472"/>
            <a:ext cx="245059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8A96A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Platform APIs</a:t>
            </a:r>
            <a:endParaRPr lang="en-US" sz="1200" dirty="0"/>
          </a:p>
        </p:txBody>
      </p:sp>
      <p:sp>
        <p:nvSpPr>
          <p:cNvPr id="19" name="Shape 17"/>
          <p:cNvSpPr/>
          <p:nvPr/>
        </p:nvSpPr>
        <p:spPr>
          <a:xfrm>
            <a:off x="9144000" y="1965960"/>
            <a:ext cx="2743200" cy="1234440"/>
          </a:xfrm>
          <a:prstGeom prst="rect">
            <a:avLst/>
          </a:prstGeom>
          <a:solidFill>
            <a:srgbClr val="132337"/>
          </a:solidFill>
          <a:ln/>
        </p:spPr>
      </p:sp>
      <p:sp>
        <p:nvSpPr>
          <p:cNvPr id="20" name="Text 18"/>
          <p:cNvSpPr/>
          <p:nvPr/>
        </p:nvSpPr>
        <p:spPr>
          <a:xfrm>
            <a:off x="9290304" y="2057400"/>
            <a:ext cx="245059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3B82F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GST</a:t>
            </a:r>
            <a:endParaRPr lang="en-US" sz="1100" dirty="0"/>
          </a:p>
        </p:txBody>
      </p:sp>
      <p:sp>
        <p:nvSpPr>
          <p:cNvPr id="21" name="Text 19"/>
          <p:cNvSpPr/>
          <p:nvPr/>
        </p:nvSpPr>
        <p:spPr>
          <a:xfrm>
            <a:off x="9290304" y="2286000"/>
            <a:ext cx="2450592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E8EEF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GSTR-1 ledger</a:t>
            </a:r>
            <a:endParaRPr lang="en-US" sz="1400" dirty="0"/>
          </a:p>
        </p:txBody>
      </p:sp>
      <p:sp>
        <p:nvSpPr>
          <p:cNvPr id="22" name="Text 20"/>
          <p:cNvSpPr/>
          <p:nvPr/>
        </p:nvSpPr>
        <p:spPr>
          <a:xfrm>
            <a:off x="9290304" y="2633472"/>
            <a:ext cx="245059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8A96A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Export books</a:t>
            </a:r>
            <a:endParaRPr lang="en-US" sz="1200" dirty="0"/>
          </a:p>
        </p:txBody>
      </p:sp>
      <p:sp>
        <p:nvSpPr>
          <p:cNvPr id="23" name="Shape 21"/>
          <p:cNvSpPr/>
          <p:nvPr/>
        </p:nvSpPr>
        <p:spPr>
          <a:xfrm>
            <a:off x="502920" y="3383280"/>
            <a:ext cx="11183112" cy="1097280"/>
          </a:xfrm>
          <a:prstGeom prst="rect">
            <a:avLst/>
          </a:prstGeom>
          <a:solidFill>
            <a:srgbClr val="132337"/>
          </a:solidFill>
          <a:ln w="15875">
            <a:solidFill>
              <a:srgbClr val="3B82F6"/>
            </a:solidFill>
            <a:prstDash val="solid"/>
          </a:ln>
        </p:spPr>
      </p:sp>
      <p:sp>
        <p:nvSpPr>
          <p:cNvPr id="24" name="Text 22"/>
          <p:cNvSpPr/>
          <p:nvPr/>
        </p:nvSpPr>
        <p:spPr>
          <a:xfrm>
            <a:off x="685800" y="3474720"/>
            <a:ext cx="107899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3B82F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 matching engine</a:t>
            </a:r>
            <a:endParaRPr lang="en-US" sz="1200" dirty="0"/>
          </a:p>
        </p:txBody>
      </p:sp>
      <p:sp>
        <p:nvSpPr>
          <p:cNvPr id="25" name="Text 23"/>
          <p:cNvSpPr/>
          <p:nvPr/>
        </p:nvSpPr>
        <p:spPr>
          <a:xfrm>
            <a:off x="685800" y="3767328"/>
            <a:ext cx="10789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E8EEF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Name · SBI TT · purpose code · wallet-landing clock   ·   P0802 / P0806 · revenue flagged on landing date, not withdrawal</a:t>
            </a:r>
            <a:endParaRPr lang="en-US" sz="1400" dirty="0"/>
          </a:p>
        </p:txBody>
      </p:sp>
      <p:sp>
        <p:nvSpPr>
          <p:cNvPr id="26" name="Shape 24"/>
          <p:cNvSpPr/>
          <p:nvPr/>
        </p:nvSpPr>
        <p:spPr>
          <a:xfrm>
            <a:off x="502920" y="4663440"/>
            <a:ext cx="3611880" cy="1600200"/>
          </a:xfrm>
          <a:prstGeom prst="rect">
            <a:avLst/>
          </a:prstGeom>
          <a:solidFill>
            <a:srgbClr val="132337"/>
          </a:solidFill>
          <a:ln/>
          <a:effectLst>
            <a:outerShdw sx="100000" sy="100000" kx="0" ky="0" algn="bl" rotWithShape="0" blurRad="101600" dist="25400" dir="8100000">
              <a:srgbClr val="000000">
                <a:alpha val="18000"/>
              </a:srgbClr>
            </a:outerShdw>
          </a:effectLst>
        </p:spPr>
      </p:sp>
      <p:sp>
        <p:nvSpPr>
          <p:cNvPr id="27" name="Shape 25"/>
          <p:cNvSpPr/>
          <p:nvPr/>
        </p:nvSpPr>
        <p:spPr>
          <a:xfrm>
            <a:off x="502920" y="4663440"/>
            <a:ext cx="73152" cy="1600200"/>
          </a:xfrm>
          <a:prstGeom prst="rect">
            <a:avLst/>
          </a:prstGeom>
          <a:solidFill>
            <a:srgbClr val="3B82F6"/>
          </a:solidFill>
          <a:ln/>
        </p:spPr>
      </p:sp>
      <p:sp>
        <p:nvSpPr>
          <p:cNvPr id="28" name="Text 26"/>
          <p:cNvSpPr/>
          <p:nvPr/>
        </p:nvSpPr>
        <p:spPr>
          <a:xfrm>
            <a:off x="758952" y="4828032"/>
            <a:ext cx="3209544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3B82F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≤ ₹10L / invoice</a:t>
            </a:r>
            <a:endParaRPr lang="en-US" sz="1100" dirty="0"/>
          </a:p>
        </p:txBody>
      </p:sp>
      <p:sp>
        <p:nvSpPr>
          <p:cNvPr id="29" name="Text 27"/>
          <p:cNvSpPr/>
          <p:nvPr/>
        </p:nvSpPr>
        <p:spPr>
          <a:xfrm>
            <a:off x="758952" y="5102352"/>
            <a:ext cx="3209544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E8EEF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Quarterly self-declaration</a:t>
            </a:r>
            <a:endParaRPr lang="en-US" sz="1600" dirty="0"/>
          </a:p>
        </p:txBody>
      </p:sp>
      <p:sp>
        <p:nvSpPr>
          <p:cNvPr id="30" name="Text 28"/>
          <p:cNvSpPr/>
          <p:nvPr/>
        </p:nvSpPr>
        <p:spPr>
          <a:xfrm>
            <a:off x="758952" y="5705856"/>
            <a:ext cx="3209544" cy="3931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rgbClr val="8A96A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Bulk pack · AD closes EDPMS</a:t>
            </a:r>
            <a:endParaRPr lang="en-US" sz="1300" dirty="0"/>
          </a:p>
        </p:txBody>
      </p:sp>
      <p:sp>
        <p:nvSpPr>
          <p:cNvPr id="31" name="Shape 29"/>
          <p:cNvSpPr/>
          <p:nvPr/>
        </p:nvSpPr>
        <p:spPr>
          <a:xfrm>
            <a:off x="4297680" y="4663440"/>
            <a:ext cx="3611880" cy="1600200"/>
          </a:xfrm>
          <a:prstGeom prst="rect">
            <a:avLst/>
          </a:prstGeom>
          <a:solidFill>
            <a:srgbClr val="132337"/>
          </a:solidFill>
          <a:ln/>
          <a:effectLst>
            <a:outerShdw sx="100000" sy="100000" kx="0" ky="0" algn="bl" rotWithShape="0" blurRad="101600" dist="25400" dir="8100000">
              <a:srgbClr val="000000">
                <a:alpha val="18000"/>
              </a:srgbClr>
            </a:outerShdw>
          </a:effectLst>
        </p:spPr>
      </p:sp>
      <p:sp>
        <p:nvSpPr>
          <p:cNvPr id="32" name="Shape 30"/>
          <p:cNvSpPr/>
          <p:nvPr/>
        </p:nvSpPr>
        <p:spPr>
          <a:xfrm>
            <a:off x="4297680" y="4663440"/>
            <a:ext cx="73152" cy="1600200"/>
          </a:xfrm>
          <a:prstGeom prst="rect">
            <a:avLst/>
          </a:prstGeom>
          <a:solidFill>
            <a:srgbClr val="3B82F6"/>
          </a:solidFill>
          <a:ln/>
        </p:spPr>
      </p:sp>
      <p:sp>
        <p:nvSpPr>
          <p:cNvPr id="33" name="Text 31"/>
          <p:cNvSpPr/>
          <p:nvPr/>
        </p:nvSpPr>
        <p:spPr>
          <a:xfrm>
            <a:off x="4553712" y="4828032"/>
            <a:ext cx="3209544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3B82F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&gt; ₹10L / invoice</a:t>
            </a:r>
            <a:endParaRPr lang="en-US" sz="1100" dirty="0"/>
          </a:p>
        </p:txBody>
      </p:sp>
      <p:sp>
        <p:nvSpPr>
          <p:cNvPr id="34" name="Text 32"/>
          <p:cNvSpPr/>
          <p:nvPr/>
        </p:nvSpPr>
        <p:spPr>
          <a:xfrm>
            <a:off x="4553712" y="5102352"/>
            <a:ext cx="3209544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E8EEF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Monthly EDF filer</a:t>
            </a:r>
            <a:endParaRPr lang="en-US" sz="1600" dirty="0"/>
          </a:p>
        </p:txBody>
      </p:sp>
      <p:sp>
        <p:nvSpPr>
          <p:cNvPr id="35" name="Text 33"/>
          <p:cNvSpPr/>
          <p:nvPr/>
        </p:nvSpPr>
        <p:spPr>
          <a:xfrm>
            <a:off x="4553712" y="5705856"/>
            <a:ext cx="3209544" cy="3931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rgbClr val="8A96A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Notify AD · e-FIRC · close</a:t>
            </a:r>
            <a:endParaRPr lang="en-US" sz="1300" dirty="0"/>
          </a:p>
        </p:txBody>
      </p:sp>
      <p:sp>
        <p:nvSpPr>
          <p:cNvPr id="36" name="Shape 34"/>
          <p:cNvSpPr/>
          <p:nvPr/>
        </p:nvSpPr>
        <p:spPr>
          <a:xfrm>
            <a:off x="8092440" y="4663440"/>
            <a:ext cx="3611880" cy="1600200"/>
          </a:xfrm>
          <a:prstGeom prst="rect">
            <a:avLst/>
          </a:prstGeom>
          <a:solidFill>
            <a:srgbClr val="132337"/>
          </a:solidFill>
          <a:ln/>
          <a:effectLst>
            <a:outerShdw sx="100000" sy="100000" kx="0" ky="0" algn="bl" rotWithShape="0" blurRad="101600" dist="25400" dir="8100000">
              <a:srgbClr val="000000">
                <a:alpha val="18000"/>
              </a:srgbClr>
            </a:outerShdw>
          </a:effectLst>
        </p:spPr>
      </p:sp>
      <p:sp>
        <p:nvSpPr>
          <p:cNvPr id="37" name="Shape 35"/>
          <p:cNvSpPr/>
          <p:nvPr/>
        </p:nvSpPr>
        <p:spPr>
          <a:xfrm>
            <a:off x="8092440" y="4663440"/>
            <a:ext cx="73152" cy="1600200"/>
          </a:xfrm>
          <a:prstGeom prst="rect">
            <a:avLst/>
          </a:prstGeom>
          <a:solidFill>
            <a:srgbClr val="3B82F6"/>
          </a:solidFill>
          <a:ln/>
        </p:spPr>
      </p:sp>
      <p:sp>
        <p:nvSpPr>
          <p:cNvPr id="38" name="Text 36"/>
          <p:cNvSpPr/>
          <p:nvPr/>
        </p:nvSpPr>
        <p:spPr>
          <a:xfrm>
            <a:off x="8348472" y="4828032"/>
            <a:ext cx="3209544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3B82F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Shrikant’s console</a:t>
            </a:r>
            <a:endParaRPr lang="en-US" sz="1100" dirty="0"/>
          </a:p>
        </p:txBody>
      </p:sp>
      <p:sp>
        <p:nvSpPr>
          <p:cNvPr id="39" name="Text 37"/>
          <p:cNvSpPr/>
          <p:nvPr/>
        </p:nvSpPr>
        <p:spPr>
          <a:xfrm>
            <a:off x="8348472" y="5102352"/>
            <a:ext cx="3209544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E8EEF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24-hour review queue</a:t>
            </a:r>
            <a:endParaRPr lang="en-US" sz="1600" dirty="0"/>
          </a:p>
        </p:txBody>
      </p:sp>
      <p:sp>
        <p:nvSpPr>
          <p:cNvPr id="40" name="Text 38"/>
          <p:cNvSpPr/>
          <p:nvPr/>
        </p:nvSpPr>
        <p:spPr>
          <a:xfrm>
            <a:off x="8348472" y="5705856"/>
            <a:ext cx="3209544" cy="3931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rgbClr val="8A96A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Exceptions · compounding · 44ADA halt · then AD bank</a:t>
            </a:r>
            <a:endParaRPr lang="en-US" sz="13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0D1B2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292608"/>
            <a:ext cx="86868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spc="220" kern="0" dirty="0">
                <a:solidFill>
                  <a:srgbClr val="4E5A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TAXEAGLE  ·  5 · THE LEAKAGE MATH</a:t>
            </a:r>
            <a:endParaRPr lang="en-US" sz="1100" dirty="0"/>
          </a:p>
        </p:txBody>
      </p:sp>
      <p:sp>
        <p:nvSpPr>
          <p:cNvPr id="3" name="Text 1"/>
          <p:cNvSpPr/>
          <p:nvPr/>
        </p:nvSpPr>
        <p:spPr>
          <a:xfrm>
            <a:off x="9875520" y="292608"/>
            <a:ext cx="18288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4E5A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07 / 13</a:t>
            </a:r>
            <a:endParaRPr lang="en-US" sz="1100" dirty="0"/>
          </a:p>
        </p:txBody>
      </p:sp>
      <p:sp>
        <p:nvSpPr>
          <p:cNvPr id="4" name="Shape 2"/>
          <p:cNvSpPr/>
          <p:nvPr/>
        </p:nvSpPr>
        <p:spPr>
          <a:xfrm>
            <a:off x="502920" y="621792"/>
            <a:ext cx="11183112" cy="13716"/>
          </a:xfrm>
          <a:prstGeom prst="rect">
            <a:avLst/>
          </a:prstGeom>
          <a:solidFill>
            <a:srgbClr val="1E3348"/>
          </a:solidFill>
          <a:ln/>
        </p:spPr>
      </p:sp>
      <p:sp>
        <p:nvSpPr>
          <p:cNvPr id="5" name="Text 3"/>
          <p:cNvSpPr/>
          <p:nvPr/>
        </p:nvSpPr>
        <p:spPr>
          <a:xfrm>
            <a:off x="502920" y="822960"/>
            <a:ext cx="111556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240" kern="0" dirty="0">
                <a:solidFill>
                  <a:srgbClr val="3B82F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DEFENDING 10–15%</a:t>
            </a:r>
            <a:endParaRPr lang="en-US" sz="1200" dirty="0"/>
          </a:p>
        </p:txBody>
      </p:sp>
      <p:sp>
        <p:nvSpPr>
          <p:cNvPr id="6" name="Text 4"/>
          <p:cNvSpPr/>
          <p:nvPr/>
        </p:nvSpPr>
        <p:spPr>
          <a:xfrm>
            <a:off x="502920" y="1115568"/>
            <a:ext cx="1115568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800" b="1" dirty="0">
                <a:solidFill>
                  <a:srgbClr val="E8EEF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Three leaks. One </a:t>
            </a:r>
            <a:pPr indent="0" marL="0">
              <a:buNone/>
            </a:pPr>
            <a:r>
              <a:rPr lang="en-US" sz="2800" b="1" dirty="0">
                <a:solidFill>
                  <a:srgbClr val="3B82F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stack.</a:t>
            </a:r>
            <a:endParaRPr lang="en-US" sz="2800" dirty="0"/>
          </a:p>
        </p:txBody>
      </p:sp>
      <p:sp>
        <p:nvSpPr>
          <p:cNvPr id="7" name="Shape 5"/>
          <p:cNvSpPr/>
          <p:nvPr/>
        </p:nvSpPr>
        <p:spPr>
          <a:xfrm>
            <a:off x="502920" y="2331720"/>
            <a:ext cx="3611880" cy="3794760"/>
          </a:xfrm>
          <a:prstGeom prst="rect">
            <a:avLst/>
          </a:prstGeom>
          <a:solidFill>
            <a:srgbClr val="132337"/>
          </a:solidFill>
          <a:ln/>
          <a:effectLst>
            <a:outerShdw sx="100000" sy="100000" kx="0" ky="0" algn="bl" rotWithShape="0" blurRad="101600" dist="25400" dir="8100000">
              <a:srgbClr val="000000">
                <a:alpha val="18000"/>
              </a:srgbClr>
            </a:outerShdw>
          </a:effectLst>
        </p:spPr>
      </p:sp>
      <p:sp>
        <p:nvSpPr>
          <p:cNvPr id="8" name="Shape 6"/>
          <p:cNvSpPr/>
          <p:nvPr/>
        </p:nvSpPr>
        <p:spPr>
          <a:xfrm>
            <a:off x="502920" y="2331720"/>
            <a:ext cx="73152" cy="3794760"/>
          </a:xfrm>
          <a:prstGeom prst="rect">
            <a:avLst/>
          </a:prstGeom>
          <a:solidFill>
            <a:srgbClr val="3B82F6"/>
          </a:solidFill>
          <a:ln/>
        </p:spPr>
      </p:sp>
      <p:sp>
        <p:nvSpPr>
          <p:cNvPr id="9" name="Text 7"/>
          <p:cNvSpPr/>
          <p:nvPr/>
        </p:nvSpPr>
        <p:spPr>
          <a:xfrm>
            <a:off x="758952" y="2496312"/>
            <a:ext cx="3209544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3B82F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01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758952" y="2770632"/>
            <a:ext cx="3209544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E8EEF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FX markups</a:t>
            </a:r>
            <a:endParaRPr lang="en-US" sz="1600" dirty="0"/>
          </a:p>
        </p:txBody>
      </p:sp>
      <p:sp>
        <p:nvSpPr>
          <p:cNvPr id="11" name="Text 9"/>
          <p:cNvSpPr/>
          <p:nvPr/>
        </p:nvSpPr>
        <p:spPr>
          <a:xfrm>
            <a:off x="758952" y="3374136"/>
            <a:ext cx="3209544" cy="25877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rgbClr val="8A96A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Traditional bank corridors take an invisible 2–7% cut on cross-border payments.</a:t>
            </a:r>
            <a:endParaRPr lang="en-US" sz="1300" dirty="0"/>
          </a:p>
        </p:txBody>
      </p:sp>
      <p:sp>
        <p:nvSpPr>
          <p:cNvPr id="12" name="Shape 10"/>
          <p:cNvSpPr/>
          <p:nvPr/>
        </p:nvSpPr>
        <p:spPr>
          <a:xfrm>
            <a:off x="4297680" y="2331720"/>
            <a:ext cx="3611880" cy="3794760"/>
          </a:xfrm>
          <a:prstGeom prst="rect">
            <a:avLst/>
          </a:prstGeom>
          <a:solidFill>
            <a:srgbClr val="132337"/>
          </a:solidFill>
          <a:ln/>
          <a:effectLst>
            <a:outerShdw sx="100000" sy="100000" kx="0" ky="0" algn="bl" rotWithShape="0" blurRad="101600" dist="25400" dir="8100000">
              <a:srgbClr val="000000">
                <a:alpha val="18000"/>
              </a:srgbClr>
            </a:outerShdw>
          </a:effectLst>
        </p:spPr>
      </p:sp>
      <p:sp>
        <p:nvSpPr>
          <p:cNvPr id="13" name="Shape 11"/>
          <p:cNvSpPr/>
          <p:nvPr/>
        </p:nvSpPr>
        <p:spPr>
          <a:xfrm>
            <a:off x="4297680" y="2331720"/>
            <a:ext cx="73152" cy="3794760"/>
          </a:xfrm>
          <a:prstGeom prst="rect">
            <a:avLst/>
          </a:prstGeom>
          <a:solidFill>
            <a:srgbClr val="3B82F6"/>
          </a:solidFill>
          <a:ln/>
        </p:spPr>
      </p:sp>
      <p:sp>
        <p:nvSpPr>
          <p:cNvPr id="14" name="Text 12"/>
          <p:cNvSpPr/>
          <p:nvPr/>
        </p:nvSpPr>
        <p:spPr>
          <a:xfrm>
            <a:off x="4553712" y="2496312"/>
            <a:ext cx="3209544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3B82F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02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553712" y="2770632"/>
            <a:ext cx="3209544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E8EEF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Double taxation</a:t>
            </a:r>
            <a:endParaRPr lang="en-US" sz="1600" dirty="0"/>
          </a:p>
        </p:txBody>
      </p:sp>
      <p:sp>
        <p:nvSpPr>
          <p:cNvPr id="16" name="Text 14"/>
          <p:cNvSpPr/>
          <p:nvPr/>
        </p:nvSpPr>
        <p:spPr>
          <a:xfrm>
            <a:off x="4553712" y="3374136"/>
            <a:ext cx="3209544" cy="25877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rgbClr val="8A96A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Automate Foreign Tax Credit / Form 67 on US and global withheld taxes.</a:t>
            </a:r>
            <a:endParaRPr lang="en-US" sz="1300" dirty="0"/>
          </a:p>
        </p:txBody>
      </p:sp>
      <p:sp>
        <p:nvSpPr>
          <p:cNvPr id="17" name="Shape 15"/>
          <p:cNvSpPr/>
          <p:nvPr/>
        </p:nvSpPr>
        <p:spPr>
          <a:xfrm>
            <a:off x="8092440" y="2331720"/>
            <a:ext cx="3611880" cy="3794760"/>
          </a:xfrm>
          <a:prstGeom prst="rect">
            <a:avLst/>
          </a:prstGeom>
          <a:solidFill>
            <a:srgbClr val="132337"/>
          </a:solidFill>
          <a:ln/>
          <a:effectLst>
            <a:outerShdw sx="100000" sy="100000" kx="0" ky="0" algn="bl" rotWithShape="0" blurRad="101600" dist="25400" dir="8100000">
              <a:srgbClr val="000000">
                <a:alpha val="18000"/>
              </a:srgbClr>
            </a:outerShdw>
          </a:effectLst>
        </p:spPr>
      </p:sp>
      <p:sp>
        <p:nvSpPr>
          <p:cNvPr id="18" name="Shape 16"/>
          <p:cNvSpPr/>
          <p:nvPr/>
        </p:nvSpPr>
        <p:spPr>
          <a:xfrm>
            <a:off x="8092440" y="2331720"/>
            <a:ext cx="73152" cy="3794760"/>
          </a:xfrm>
          <a:prstGeom prst="rect">
            <a:avLst/>
          </a:prstGeom>
          <a:solidFill>
            <a:srgbClr val="3B82F6"/>
          </a:solidFill>
          <a:ln/>
        </p:spPr>
      </p:sp>
      <p:sp>
        <p:nvSpPr>
          <p:cNvPr id="19" name="Text 17"/>
          <p:cNvSpPr/>
          <p:nvPr/>
        </p:nvSpPr>
        <p:spPr>
          <a:xfrm>
            <a:off x="8348472" y="2496312"/>
            <a:ext cx="3209544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3B82F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03</a:t>
            </a:r>
            <a:endParaRPr lang="en-US" sz="1100" dirty="0"/>
          </a:p>
        </p:txBody>
      </p:sp>
      <p:sp>
        <p:nvSpPr>
          <p:cNvPr id="20" name="Text 18"/>
          <p:cNvSpPr/>
          <p:nvPr/>
        </p:nvSpPr>
        <p:spPr>
          <a:xfrm>
            <a:off x="8348472" y="2770632"/>
            <a:ext cx="3209544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E8EEF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Double conversion</a:t>
            </a:r>
            <a:endParaRPr lang="en-US" sz="1600" dirty="0"/>
          </a:p>
        </p:txBody>
      </p:sp>
      <p:sp>
        <p:nvSpPr>
          <p:cNvPr id="21" name="Text 19"/>
          <p:cNvSpPr/>
          <p:nvPr/>
        </p:nvSpPr>
        <p:spPr>
          <a:xfrm>
            <a:off x="8348472" y="3374136"/>
            <a:ext cx="3209544" cy="25877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rgbClr val="8A96A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EEFC current accounts — receive and pay in USD, skip the INR round-trip.</a:t>
            </a:r>
            <a:endParaRPr lang="en-US" sz="13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0D1B2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292608"/>
            <a:ext cx="86868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spc="220" kern="0" dirty="0">
                <a:solidFill>
                  <a:srgbClr val="4E5A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TAXEAGLE  ·  6 · MARKET · BIMODAL</a:t>
            </a:r>
            <a:endParaRPr lang="en-US" sz="1100" dirty="0"/>
          </a:p>
        </p:txBody>
      </p:sp>
      <p:sp>
        <p:nvSpPr>
          <p:cNvPr id="3" name="Text 1"/>
          <p:cNvSpPr/>
          <p:nvPr/>
        </p:nvSpPr>
        <p:spPr>
          <a:xfrm>
            <a:off x="9875520" y="292608"/>
            <a:ext cx="18288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4E5A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08 / 13</a:t>
            </a:r>
            <a:endParaRPr lang="en-US" sz="1100" dirty="0"/>
          </a:p>
        </p:txBody>
      </p:sp>
      <p:sp>
        <p:nvSpPr>
          <p:cNvPr id="4" name="Shape 2"/>
          <p:cNvSpPr/>
          <p:nvPr/>
        </p:nvSpPr>
        <p:spPr>
          <a:xfrm>
            <a:off x="502920" y="621792"/>
            <a:ext cx="11183112" cy="13716"/>
          </a:xfrm>
          <a:prstGeom prst="rect">
            <a:avLst/>
          </a:prstGeom>
          <a:solidFill>
            <a:srgbClr val="1E3348"/>
          </a:solidFill>
          <a:ln/>
        </p:spPr>
      </p:sp>
      <p:sp>
        <p:nvSpPr>
          <p:cNvPr id="5" name="Text 3"/>
          <p:cNvSpPr/>
          <p:nvPr/>
        </p:nvSpPr>
        <p:spPr>
          <a:xfrm>
            <a:off x="502920" y="822960"/>
            <a:ext cx="111556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240" kern="0" dirty="0">
                <a:solidFill>
                  <a:srgbClr val="3B82F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REQUIRES VALIDATION</a:t>
            </a:r>
            <a:endParaRPr lang="en-US" sz="1200" dirty="0"/>
          </a:p>
        </p:txBody>
      </p:sp>
      <p:sp>
        <p:nvSpPr>
          <p:cNvPr id="6" name="Text 4"/>
          <p:cNvSpPr/>
          <p:nvPr/>
        </p:nvSpPr>
        <p:spPr>
          <a:xfrm>
            <a:off x="502920" y="1115568"/>
            <a:ext cx="1115568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800" b="1" dirty="0">
                <a:solidFill>
                  <a:srgbClr val="E8EEF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TAM is still being </a:t>
            </a:r>
            <a:pPr indent="0" marL="0">
              <a:buNone/>
            </a:pPr>
            <a:r>
              <a:rPr lang="en-US" sz="2800" b="1" dirty="0">
                <a:solidFill>
                  <a:srgbClr val="3B82F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written.</a:t>
            </a:r>
            <a:endParaRPr lang="en-US" sz="2800" dirty="0"/>
          </a:p>
        </p:txBody>
      </p:sp>
      <p:sp>
        <p:nvSpPr>
          <p:cNvPr id="7" name="Text 5"/>
          <p:cNvSpPr/>
          <p:nvPr/>
        </p:nvSpPr>
        <p:spPr>
          <a:xfrm>
            <a:off x="502920" y="2240280"/>
            <a:ext cx="111556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8A96A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circulated 15M freelancer figure is the wrong unit and too low to be a TAM. SAM and SOM stay open until the review lands.</a:t>
            </a:r>
            <a:endParaRPr lang="en-US" sz="1500" dirty="0"/>
          </a:p>
        </p:txBody>
      </p:sp>
      <p:sp>
        <p:nvSpPr>
          <p:cNvPr id="8" name="Shape 6"/>
          <p:cNvSpPr/>
          <p:nvPr/>
        </p:nvSpPr>
        <p:spPr>
          <a:xfrm>
            <a:off x="502920" y="2926080"/>
            <a:ext cx="3611880" cy="2834640"/>
          </a:xfrm>
          <a:prstGeom prst="rect">
            <a:avLst/>
          </a:prstGeom>
          <a:solidFill>
            <a:srgbClr val="132337"/>
          </a:solidFill>
          <a:ln/>
          <a:effectLst>
            <a:outerShdw sx="100000" sy="100000" kx="0" ky="0" algn="bl" rotWithShape="0" blurRad="101600" dist="25400" dir="8100000">
              <a:srgbClr val="000000">
                <a:alpha val="18000"/>
              </a:srgbClr>
            </a:outerShdw>
          </a:effectLst>
        </p:spPr>
      </p:sp>
      <p:sp>
        <p:nvSpPr>
          <p:cNvPr id="9" name="Text 7"/>
          <p:cNvSpPr/>
          <p:nvPr/>
        </p:nvSpPr>
        <p:spPr>
          <a:xfrm>
            <a:off x="704088" y="3127248"/>
            <a:ext cx="3209544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3B82F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Under review</a:t>
            </a:r>
            <a:endParaRPr lang="en-US" sz="2800" dirty="0"/>
          </a:p>
        </p:txBody>
      </p:sp>
      <p:sp>
        <p:nvSpPr>
          <p:cNvPr id="10" name="Text 8"/>
          <p:cNvSpPr/>
          <p:nvPr/>
        </p:nvSpPr>
        <p:spPr>
          <a:xfrm>
            <a:off x="704088" y="3794760"/>
            <a:ext cx="3209544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E8EEF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TAM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704088" y="4096512"/>
            <a:ext cx="3209544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8A96A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Not 15M · that cite is not addressable market</a:t>
            </a:r>
            <a:endParaRPr lang="en-US" sz="1200" dirty="0"/>
          </a:p>
        </p:txBody>
      </p:sp>
      <p:sp>
        <p:nvSpPr>
          <p:cNvPr id="12" name="Shape 10"/>
          <p:cNvSpPr/>
          <p:nvPr/>
        </p:nvSpPr>
        <p:spPr>
          <a:xfrm>
            <a:off x="4297680" y="2926080"/>
            <a:ext cx="3611880" cy="2834640"/>
          </a:xfrm>
          <a:prstGeom prst="rect">
            <a:avLst/>
          </a:prstGeom>
          <a:solidFill>
            <a:srgbClr val="132337"/>
          </a:solidFill>
          <a:ln/>
          <a:effectLst>
            <a:outerShdw sx="100000" sy="100000" kx="0" ky="0" algn="bl" rotWithShape="0" blurRad="101600" dist="25400" dir="8100000">
              <a:srgbClr val="000000">
                <a:alpha val="18000"/>
              </a:srgbClr>
            </a:outerShdw>
          </a:effectLst>
        </p:spPr>
      </p:sp>
      <p:sp>
        <p:nvSpPr>
          <p:cNvPr id="13" name="Text 11"/>
          <p:cNvSpPr/>
          <p:nvPr/>
        </p:nvSpPr>
        <p:spPr>
          <a:xfrm>
            <a:off x="4498848" y="3127248"/>
            <a:ext cx="3209544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3B82F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Under review</a:t>
            </a:r>
            <a:endParaRPr lang="en-US" sz="2800" dirty="0"/>
          </a:p>
        </p:txBody>
      </p:sp>
      <p:sp>
        <p:nvSpPr>
          <p:cNvPr id="14" name="Text 12"/>
          <p:cNvSpPr/>
          <p:nvPr/>
        </p:nvSpPr>
        <p:spPr>
          <a:xfrm>
            <a:off x="4498848" y="3794760"/>
            <a:ext cx="3209544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E8EEF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SAM</a:t>
            </a:r>
            <a:endParaRPr lang="en-US" sz="1400" dirty="0"/>
          </a:p>
        </p:txBody>
      </p:sp>
      <p:sp>
        <p:nvSpPr>
          <p:cNvPr id="15" name="Text 13"/>
          <p:cNvSpPr/>
          <p:nvPr/>
        </p:nvSpPr>
        <p:spPr>
          <a:xfrm>
            <a:off x="4498848" y="4096512"/>
            <a:ext cx="3209544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8A96A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High-skill FX exporters · uncounted</a:t>
            </a:r>
            <a:endParaRPr lang="en-US" sz="1200" dirty="0"/>
          </a:p>
        </p:txBody>
      </p:sp>
      <p:sp>
        <p:nvSpPr>
          <p:cNvPr id="16" name="Shape 14"/>
          <p:cNvSpPr/>
          <p:nvPr/>
        </p:nvSpPr>
        <p:spPr>
          <a:xfrm>
            <a:off x="8092440" y="2926080"/>
            <a:ext cx="3611880" cy="2834640"/>
          </a:xfrm>
          <a:prstGeom prst="rect">
            <a:avLst/>
          </a:prstGeom>
          <a:solidFill>
            <a:srgbClr val="132337"/>
          </a:solidFill>
          <a:ln/>
          <a:effectLst>
            <a:outerShdw sx="100000" sy="100000" kx="0" ky="0" algn="bl" rotWithShape="0" blurRad="101600" dist="25400" dir="8100000">
              <a:srgbClr val="000000">
                <a:alpha val="18000"/>
              </a:srgbClr>
            </a:outerShdw>
          </a:effectLst>
        </p:spPr>
      </p:sp>
      <p:sp>
        <p:nvSpPr>
          <p:cNvPr id="17" name="Text 15"/>
          <p:cNvSpPr/>
          <p:nvPr/>
        </p:nvSpPr>
        <p:spPr>
          <a:xfrm>
            <a:off x="8293608" y="3127248"/>
            <a:ext cx="3209544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3B82F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Under review</a:t>
            </a:r>
            <a:endParaRPr lang="en-US" sz="2800" dirty="0"/>
          </a:p>
        </p:txBody>
      </p:sp>
      <p:sp>
        <p:nvSpPr>
          <p:cNvPr id="18" name="Text 16"/>
          <p:cNvSpPr/>
          <p:nvPr/>
        </p:nvSpPr>
        <p:spPr>
          <a:xfrm>
            <a:off x="8293608" y="3794760"/>
            <a:ext cx="3209544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E8EEF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SOM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8293608" y="4096512"/>
            <a:ext cx="3209544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8A96A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Top-of-curve wedge · uncounted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0D1B2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292608"/>
            <a:ext cx="86868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spc="220" kern="0" dirty="0">
                <a:solidFill>
                  <a:srgbClr val="4E5A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TAXEAGLE  ·  7 · COMPETITION &amp; DEFENSIBILITY</a:t>
            </a:r>
            <a:endParaRPr lang="en-US" sz="1100" dirty="0"/>
          </a:p>
        </p:txBody>
      </p:sp>
      <p:sp>
        <p:nvSpPr>
          <p:cNvPr id="3" name="Text 1"/>
          <p:cNvSpPr/>
          <p:nvPr/>
        </p:nvSpPr>
        <p:spPr>
          <a:xfrm>
            <a:off x="9875520" y="292608"/>
            <a:ext cx="18288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4E5A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09 / 13</a:t>
            </a:r>
            <a:endParaRPr lang="en-US" sz="1100" dirty="0"/>
          </a:p>
        </p:txBody>
      </p:sp>
      <p:sp>
        <p:nvSpPr>
          <p:cNvPr id="4" name="Shape 2"/>
          <p:cNvSpPr/>
          <p:nvPr/>
        </p:nvSpPr>
        <p:spPr>
          <a:xfrm>
            <a:off x="502920" y="621792"/>
            <a:ext cx="11183112" cy="13716"/>
          </a:xfrm>
          <a:prstGeom prst="rect">
            <a:avLst/>
          </a:prstGeom>
          <a:solidFill>
            <a:srgbClr val="1E3348"/>
          </a:solidFill>
          <a:ln/>
        </p:spPr>
      </p:sp>
      <p:sp>
        <p:nvSpPr>
          <p:cNvPr id="5" name="Text 3"/>
          <p:cNvSpPr/>
          <p:nvPr/>
        </p:nvSpPr>
        <p:spPr>
          <a:xfrm>
            <a:off x="502920" y="822960"/>
            <a:ext cx="111556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240" kern="0" dirty="0">
                <a:solidFill>
                  <a:srgbClr val="3B82F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LEDGER, NOT A RAIL</a:t>
            </a:r>
            <a:endParaRPr lang="en-US" sz="1200" dirty="0"/>
          </a:p>
        </p:txBody>
      </p:sp>
      <p:sp>
        <p:nvSpPr>
          <p:cNvPr id="6" name="Text 4"/>
          <p:cNvSpPr/>
          <p:nvPr/>
        </p:nvSpPr>
        <p:spPr>
          <a:xfrm>
            <a:off x="502920" y="1115568"/>
            <a:ext cx="1115568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800" b="1" dirty="0">
                <a:solidFill>
                  <a:srgbClr val="E8EEF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We do not build a payment </a:t>
            </a:r>
            <a:pPr indent="0" marL="0">
              <a:buNone/>
            </a:pPr>
            <a:r>
              <a:rPr lang="en-US" sz="2800" b="1" dirty="0">
                <a:solidFill>
                  <a:srgbClr val="3B82F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gateway.</a:t>
            </a:r>
            <a:endParaRPr lang="en-US" sz="2800" dirty="0"/>
          </a:p>
        </p:txBody>
      </p:sp>
      <p:sp>
        <p:nvSpPr>
          <p:cNvPr id="7" name="Shape 5"/>
          <p:cNvSpPr/>
          <p:nvPr/>
        </p:nvSpPr>
        <p:spPr>
          <a:xfrm>
            <a:off x="502920" y="2331720"/>
            <a:ext cx="5440680" cy="3794760"/>
          </a:xfrm>
          <a:prstGeom prst="rect">
            <a:avLst/>
          </a:prstGeom>
          <a:solidFill>
            <a:srgbClr val="132337"/>
          </a:solidFill>
          <a:ln/>
          <a:effectLst>
            <a:outerShdw sx="100000" sy="100000" kx="0" ky="0" algn="bl" rotWithShape="0" blurRad="101600" dist="25400" dir="8100000">
              <a:srgbClr val="000000">
                <a:alpha val="18000"/>
              </a:srgbClr>
            </a:outerShdw>
          </a:effectLst>
        </p:spPr>
      </p:sp>
      <p:sp>
        <p:nvSpPr>
          <p:cNvPr id="8" name="Shape 6"/>
          <p:cNvSpPr/>
          <p:nvPr/>
        </p:nvSpPr>
        <p:spPr>
          <a:xfrm>
            <a:off x="502920" y="2331720"/>
            <a:ext cx="73152" cy="3794760"/>
          </a:xfrm>
          <a:prstGeom prst="rect">
            <a:avLst/>
          </a:prstGeom>
          <a:solidFill>
            <a:srgbClr val="3B82F6"/>
          </a:solidFill>
          <a:ln/>
        </p:spPr>
      </p:sp>
      <p:sp>
        <p:nvSpPr>
          <p:cNvPr id="9" name="Text 7"/>
          <p:cNvSpPr/>
          <p:nvPr/>
        </p:nvSpPr>
        <p:spPr>
          <a:xfrm>
            <a:off x="758952" y="2496312"/>
            <a:ext cx="5038344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3B82F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Rails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758952" y="2770632"/>
            <a:ext cx="5038344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E8EEF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Low loyalty</a:t>
            </a:r>
            <a:endParaRPr lang="en-US" sz="1600" dirty="0"/>
          </a:p>
        </p:txBody>
      </p:sp>
      <p:sp>
        <p:nvSpPr>
          <p:cNvPr id="11" name="Text 9"/>
          <p:cNvSpPr/>
          <p:nvPr/>
        </p:nvSpPr>
        <p:spPr>
          <a:xfrm>
            <a:off x="758952" y="3374136"/>
            <a:ext cx="5038344" cy="25877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rgbClr val="8A96A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Wise, Skydo, Payoneer, Deel, Stripe move the money. They leave FEMA to the freelancer.</a:t>
            </a:r>
            <a:endParaRPr lang="en-US" sz="1300" dirty="0"/>
          </a:p>
        </p:txBody>
      </p:sp>
      <p:sp>
        <p:nvSpPr>
          <p:cNvPr id="12" name="Shape 10"/>
          <p:cNvSpPr/>
          <p:nvPr/>
        </p:nvSpPr>
        <p:spPr>
          <a:xfrm>
            <a:off x="6217920" y="2331720"/>
            <a:ext cx="5440680" cy="3794760"/>
          </a:xfrm>
          <a:prstGeom prst="rect">
            <a:avLst/>
          </a:prstGeom>
          <a:solidFill>
            <a:srgbClr val="132337"/>
          </a:solidFill>
          <a:ln/>
          <a:effectLst>
            <a:outerShdw sx="100000" sy="100000" kx="0" ky="0" algn="bl" rotWithShape="0" blurRad="101600" dist="25400" dir="8100000">
              <a:srgbClr val="000000">
                <a:alpha val="18000"/>
              </a:srgbClr>
            </a:outerShdw>
          </a:effectLst>
        </p:spPr>
      </p:sp>
      <p:sp>
        <p:nvSpPr>
          <p:cNvPr id="13" name="Shape 11"/>
          <p:cNvSpPr/>
          <p:nvPr/>
        </p:nvSpPr>
        <p:spPr>
          <a:xfrm>
            <a:off x="6217920" y="2331720"/>
            <a:ext cx="73152" cy="3794760"/>
          </a:xfrm>
          <a:prstGeom prst="rect">
            <a:avLst/>
          </a:prstGeom>
          <a:solidFill>
            <a:srgbClr val="3B82F6"/>
          </a:solidFill>
          <a:ln/>
        </p:spPr>
      </p:sp>
      <p:sp>
        <p:nvSpPr>
          <p:cNvPr id="14" name="Text 12"/>
          <p:cNvSpPr/>
          <p:nvPr/>
        </p:nvSpPr>
        <p:spPr>
          <a:xfrm>
            <a:off x="6473952" y="2496312"/>
            <a:ext cx="5038344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3B82F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open ledger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6473952" y="2770632"/>
            <a:ext cx="5038344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E8EEF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Both lights green</a:t>
            </a:r>
            <a:endParaRPr lang="en-US" sz="1600" dirty="0"/>
          </a:p>
        </p:txBody>
      </p:sp>
      <p:sp>
        <p:nvSpPr>
          <p:cNvPr id="16" name="Text 14"/>
          <p:cNvSpPr/>
          <p:nvPr/>
        </p:nvSpPr>
        <p:spPr>
          <a:xfrm>
            <a:off x="6473952" y="3374136"/>
            <a:ext cx="5038344" cy="25877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rgbClr val="8A96A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Gateway-agnostic. Payment Received and EDPMS Closed on the same invoice. Zolance is the ₹4k utility — we do not race it.</a:t>
            </a:r>
            <a:endParaRPr lang="en-US" sz="13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0D1B2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292608"/>
            <a:ext cx="86868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spc="220" kern="0" dirty="0">
                <a:solidFill>
                  <a:srgbClr val="4E5A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TAXEAGLE  ·  8 · ROADMAP &amp; GTM</a:t>
            </a:r>
            <a:endParaRPr lang="en-US" sz="1100" dirty="0"/>
          </a:p>
        </p:txBody>
      </p:sp>
      <p:sp>
        <p:nvSpPr>
          <p:cNvPr id="3" name="Text 1"/>
          <p:cNvSpPr/>
          <p:nvPr/>
        </p:nvSpPr>
        <p:spPr>
          <a:xfrm>
            <a:off x="9875520" y="292608"/>
            <a:ext cx="18288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4E5A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10 / 13</a:t>
            </a:r>
            <a:endParaRPr lang="en-US" sz="1100" dirty="0"/>
          </a:p>
        </p:txBody>
      </p:sp>
      <p:sp>
        <p:nvSpPr>
          <p:cNvPr id="4" name="Shape 2"/>
          <p:cNvSpPr/>
          <p:nvPr/>
        </p:nvSpPr>
        <p:spPr>
          <a:xfrm>
            <a:off x="502920" y="621792"/>
            <a:ext cx="11183112" cy="13716"/>
          </a:xfrm>
          <a:prstGeom prst="rect">
            <a:avLst/>
          </a:prstGeom>
          <a:solidFill>
            <a:srgbClr val="1E3348"/>
          </a:solidFill>
          <a:ln/>
        </p:spPr>
      </p:sp>
      <p:sp>
        <p:nvSpPr>
          <p:cNvPr id="5" name="Text 3"/>
          <p:cNvSpPr/>
          <p:nvPr/>
        </p:nvSpPr>
        <p:spPr>
          <a:xfrm>
            <a:off x="502920" y="822960"/>
            <a:ext cx="111556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240" kern="0" dirty="0">
                <a:solidFill>
                  <a:srgbClr val="3B82F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INITIAL HYPOTHESIS</a:t>
            </a:r>
            <a:endParaRPr lang="en-US" sz="1200" dirty="0"/>
          </a:p>
        </p:txBody>
      </p:sp>
      <p:sp>
        <p:nvSpPr>
          <p:cNvPr id="6" name="Text 4"/>
          <p:cNvSpPr/>
          <p:nvPr/>
        </p:nvSpPr>
        <p:spPr>
          <a:xfrm>
            <a:off x="502920" y="1115568"/>
            <a:ext cx="1115568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800" b="1" dirty="0">
                <a:solidFill>
                  <a:srgbClr val="E8EEF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Bicycle, then scale, then </a:t>
            </a:r>
            <a:pPr indent="0" marL="0">
              <a:buNone/>
            </a:pPr>
            <a:r>
              <a:rPr lang="en-US" sz="2800" b="1" dirty="0">
                <a:solidFill>
                  <a:srgbClr val="3B82F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agencies.</a:t>
            </a:r>
            <a:endParaRPr lang="en-US" sz="2800" dirty="0"/>
          </a:p>
        </p:txBody>
      </p:sp>
      <p:sp>
        <p:nvSpPr>
          <p:cNvPr id="7" name="Shape 5"/>
          <p:cNvSpPr/>
          <p:nvPr/>
        </p:nvSpPr>
        <p:spPr>
          <a:xfrm>
            <a:off x="502920" y="2331720"/>
            <a:ext cx="3611880" cy="3794760"/>
          </a:xfrm>
          <a:prstGeom prst="rect">
            <a:avLst/>
          </a:prstGeom>
          <a:solidFill>
            <a:srgbClr val="132337"/>
          </a:solidFill>
          <a:ln/>
          <a:effectLst>
            <a:outerShdw sx="100000" sy="100000" kx="0" ky="0" algn="bl" rotWithShape="0" blurRad="101600" dist="25400" dir="8100000">
              <a:srgbClr val="000000">
                <a:alpha val="18000"/>
              </a:srgbClr>
            </a:outerShdw>
          </a:effectLst>
        </p:spPr>
      </p:sp>
      <p:sp>
        <p:nvSpPr>
          <p:cNvPr id="8" name="Shape 6"/>
          <p:cNvSpPr/>
          <p:nvPr/>
        </p:nvSpPr>
        <p:spPr>
          <a:xfrm>
            <a:off x="502920" y="2331720"/>
            <a:ext cx="73152" cy="3794760"/>
          </a:xfrm>
          <a:prstGeom prst="rect">
            <a:avLst/>
          </a:prstGeom>
          <a:solidFill>
            <a:srgbClr val="3B82F6"/>
          </a:solidFill>
          <a:ln/>
        </p:spPr>
      </p:sp>
      <p:sp>
        <p:nvSpPr>
          <p:cNvPr id="9" name="Text 7"/>
          <p:cNvSpPr/>
          <p:nvPr/>
        </p:nvSpPr>
        <p:spPr>
          <a:xfrm>
            <a:off x="758952" y="2496312"/>
            <a:ext cx="3209544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3B82F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Phase 1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758952" y="2770632"/>
            <a:ext cx="3209544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E8EEF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Bicycle MVP</a:t>
            </a:r>
            <a:endParaRPr lang="en-US" sz="1600" dirty="0"/>
          </a:p>
        </p:txBody>
      </p:sp>
      <p:sp>
        <p:nvSpPr>
          <p:cNvPr id="11" name="Text 9"/>
          <p:cNvSpPr/>
          <p:nvPr/>
        </p:nvSpPr>
        <p:spPr>
          <a:xfrm>
            <a:off x="758952" y="3374136"/>
            <a:ext cx="3209544" cy="25877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rgbClr val="8A96A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Closed beta of 100 freelancers. Monthly EDF tracking. Automated ₹10L self-declarations. CA-complemented interface.</a:t>
            </a:r>
            <a:endParaRPr lang="en-US" sz="1300" dirty="0"/>
          </a:p>
        </p:txBody>
      </p:sp>
      <p:sp>
        <p:nvSpPr>
          <p:cNvPr id="12" name="Shape 10"/>
          <p:cNvSpPr/>
          <p:nvPr/>
        </p:nvSpPr>
        <p:spPr>
          <a:xfrm>
            <a:off x="4297680" y="2331720"/>
            <a:ext cx="3611880" cy="3794760"/>
          </a:xfrm>
          <a:prstGeom prst="rect">
            <a:avLst/>
          </a:prstGeom>
          <a:solidFill>
            <a:srgbClr val="132337"/>
          </a:solidFill>
          <a:ln/>
          <a:effectLst>
            <a:outerShdw sx="100000" sy="100000" kx="0" ky="0" algn="bl" rotWithShape="0" blurRad="101600" dist="25400" dir="8100000">
              <a:srgbClr val="000000">
                <a:alpha val="18000"/>
              </a:srgbClr>
            </a:outerShdw>
          </a:effectLst>
        </p:spPr>
      </p:sp>
      <p:sp>
        <p:nvSpPr>
          <p:cNvPr id="13" name="Shape 11"/>
          <p:cNvSpPr/>
          <p:nvPr/>
        </p:nvSpPr>
        <p:spPr>
          <a:xfrm>
            <a:off x="4297680" y="2331720"/>
            <a:ext cx="73152" cy="3794760"/>
          </a:xfrm>
          <a:prstGeom prst="rect">
            <a:avLst/>
          </a:prstGeom>
          <a:solidFill>
            <a:srgbClr val="3B82F6"/>
          </a:solidFill>
          <a:ln/>
        </p:spPr>
      </p:sp>
      <p:sp>
        <p:nvSpPr>
          <p:cNvPr id="14" name="Text 12"/>
          <p:cNvSpPr/>
          <p:nvPr/>
        </p:nvSpPr>
        <p:spPr>
          <a:xfrm>
            <a:off x="4553712" y="2496312"/>
            <a:ext cx="3209544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3B82F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Phase 2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553712" y="2770632"/>
            <a:ext cx="3209544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E8EEF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Automated scale</a:t>
            </a:r>
            <a:endParaRPr lang="en-US" sz="1600" dirty="0"/>
          </a:p>
        </p:txBody>
      </p:sp>
      <p:sp>
        <p:nvSpPr>
          <p:cNvPr id="16" name="Text 14"/>
          <p:cNvSpPr/>
          <p:nvPr/>
        </p:nvSpPr>
        <p:spPr>
          <a:xfrm>
            <a:off x="4553712" y="3374136"/>
            <a:ext cx="3209544" cy="25877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rgbClr val="8A96A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Open banking APIs. Tax-saving account guidance. Junior-CA-led content series.</a:t>
            </a:r>
            <a:endParaRPr lang="en-US" sz="1300" dirty="0"/>
          </a:p>
        </p:txBody>
      </p:sp>
      <p:sp>
        <p:nvSpPr>
          <p:cNvPr id="17" name="Shape 15"/>
          <p:cNvSpPr/>
          <p:nvPr/>
        </p:nvSpPr>
        <p:spPr>
          <a:xfrm>
            <a:off x="8092440" y="2331720"/>
            <a:ext cx="3611880" cy="3794760"/>
          </a:xfrm>
          <a:prstGeom prst="rect">
            <a:avLst/>
          </a:prstGeom>
          <a:solidFill>
            <a:srgbClr val="132337"/>
          </a:solidFill>
          <a:ln/>
          <a:effectLst>
            <a:outerShdw sx="100000" sy="100000" kx="0" ky="0" algn="bl" rotWithShape="0" blurRad="101600" dist="25400" dir="8100000">
              <a:srgbClr val="000000">
                <a:alpha val="18000"/>
              </a:srgbClr>
            </a:outerShdw>
          </a:effectLst>
        </p:spPr>
      </p:sp>
      <p:sp>
        <p:nvSpPr>
          <p:cNvPr id="18" name="Shape 16"/>
          <p:cNvSpPr/>
          <p:nvPr/>
        </p:nvSpPr>
        <p:spPr>
          <a:xfrm>
            <a:off x="8092440" y="2331720"/>
            <a:ext cx="73152" cy="3794760"/>
          </a:xfrm>
          <a:prstGeom prst="rect">
            <a:avLst/>
          </a:prstGeom>
          <a:solidFill>
            <a:srgbClr val="3B82F6"/>
          </a:solidFill>
          <a:ln/>
        </p:spPr>
      </p:sp>
      <p:sp>
        <p:nvSpPr>
          <p:cNvPr id="19" name="Text 17"/>
          <p:cNvSpPr/>
          <p:nvPr/>
        </p:nvSpPr>
        <p:spPr>
          <a:xfrm>
            <a:off x="8348472" y="2496312"/>
            <a:ext cx="3209544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3B82F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Phase 3</a:t>
            </a:r>
            <a:endParaRPr lang="en-US" sz="1100" dirty="0"/>
          </a:p>
        </p:txBody>
      </p:sp>
      <p:sp>
        <p:nvSpPr>
          <p:cNvPr id="20" name="Text 18"/>
          <p:cNvSpPr/>
          <p:nvPr/>
        </p:nvSpPr>
        <p:spPr>
          <a:xfrm>
            <a:off x="8348472" y="2770632"/>
            <a:ext cx="3209544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E8EEF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Enterprise exporters</a:t>
            </a:r>
            <a:endParaRPr lang="en-US" sz="1600" dirty="0"/>
          </a:p>
        </p:txBody>
      </p:sp>
      <p:sp>
        <p:nvSpPr>
          <p:cNvPr id="21" name="Text 19"/>
          <p:cNvSpPr/>
          <p:nvPr/>
        </p:nvSpPr>
        <p:spPr>
          <a:xfrm>
            <a:off x="8348472" y="3374136"/>
            <a:ext cx="3209544" cy="25877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rgbClr val="8A96A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Agencies. Multi-employee GSTR-1. Payroll compliance.</a:t>
            </a:r>
            <a:endParaRPr lang="en-US" sz="13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0D1B2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292608"/>
            <a:ext cx="86868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spc="220" kern="0" dirty="0">
                <a:solidFill>
                  <a:srgbClr val="4E5A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TAXEAGLE  ·  9 · BUSINESS MODEL</a:t>
            </a:r>
            <a:endParaRPr lang="en-US" sz="1100" dirty="0"/>
          </a:p>
        </p:txBody>
      </p:sp>
      <p:sp>
        <p:nvSpPr>
          <p:cNvPr id="3" name="Text 1"/>
          <p:cNvSpPr/>
          <p:nvPr/>
        </p:nvSpPr>
        <p:spPr>
          <a:xfrm>
            <a:off x="9875520" y="292608"/>
            <a:ext cx="18288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4E5A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11 / 13</a:t>
            </a:r>
            <a:endParaRPr lang="en-US" sz="1100" dirty="0"/>
          </a:p>
        </p:txBody>
      </p:sp>
      <p:sp>
        <p:nvSpPr>
          <p:cNvPr id="4" name="Shape 2"/>
          <p:cNvSpPr/>
          <p:nvPr/>
        </p:nvSpPr>
        <p:spPr>
          <a:xfrm>
            <a:off x="502920" y="621792"/>
            <a:ext cx="11183112" cy="13716"/>
          </a:xfrm>
          <a:prstGeom prst="rect">
            <a:avLst/>
          </a:prstGeom>
          <a:solidFill>
            <a:srgbClr val="1E3348"/>
          </a:solidFill>
          <a:ln/>
        </p:spPr>
      </p:sp>
      <p:sp>
        <p:nvSpPr>
          <p:cNvPr id="5" name="Text 3"/>
          <p:cNvSpPr/>
          <p:nvPr/>
        </p:nvSpPr>
        <p:spPr>
          <a:xfrm>
            <a:off x="502920" y="822960"/>
            <a:ext cx="111556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240" kern="0" dirty="0">
                <a:solidFill>
                  <a:srgbClr val="3B82F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OPEN DECISION</a:t>
            </a:r>
            <a:endParaRPr lang="en-US" sz="1200" dirty="0"/>
          </a:p>
        </p:txBody>
      </p:sp>
      <p:sp>
        <p:nvSpPr>
          <p:cNvPr id="6" name="Text 4"/>
          <p:cNvSpPr/>
          <p:nvPr/>
        </p:nvSpPr>
        <p:spPr>
          <a:xfrm>
            <a:off x="502920" y="1115568"/>
            <a:ext cx="111556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E8EEF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Two models. We have </a:t>
            </a:r>
            <a:pPr indent="0" marL="0">
              <a:buNone/>
            </a:pPr>
            <a:r>
              <a:rPr lang="en-US" sz="2600" b="1" dirty="0">
                <a:solidFill>
                  <a:srgbClr val="3B82F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not picked.</a:t>
            </a:r>
            <a:endParaRPr lang="en-US" sz="2600" dirty="0"/>
          </a:p>
        </p:txBody>
      </p:sp>
      <p:sp>
        <p:nvSpPr>
          <p:cNvPr id="7" name="Shape 5"/>
          <p:cNvSpPr/>
          <p:nvPr/>
        </p:nvSpPr>
        <p:spPr>
          <a:xfrm>
            <a:off x="502920" y="2148840"/>
            <a:ext cx="5440680" cy="3977640"/>
          </a:xfrm>
          <a:prstGeom prst="rect">
            <a:avLst/>
          </a:prstGeom>
          <a:solidFill>
            <a:srgbClr val="132337"/>
          </a:solidFill>
          <a:ln/>
          <a:effectLst>
            <a:outerShdw sx="100000" sy="100000" kx="0" ky="0" algn="bl" rotWithShape="0" blurRad="101600" dist="25400" dir="8100000">
              <a:srgbClr val="000000">
                <a:alpha val="18000"/>
              </a:srgbClr>
            </a:outerShdw>
          </a:effectLst>
        </p:spPr>
      </p:sp>
      <p:sp>
        <p:nvSpPr>
          <p:cNvPr id="8" name="Shape 6"/>
          <p:cNvSpPr/>
          <p:nvPr/>
        </p:nvSpPr>
        <p:spPr>
          <a:xfrm>
            <a:off x="502920" y="2148840"/>
            <a:ext cx="73152" cy="3977640"/>
          </a:xfrm>
          <a:prstGeom prst="rect">
            <a:avLst/>
          </a:prstGeom>
          <a:solidFill>
            <a:srgbClr val="3B82F6"/>
          </a:solidFill>
          <a:ln/>
        </p:spPr>
      </p:sp>
      <p:sp>
        <p:nvSpPr>
          <p:cNvPr id="9" name="Text 7"/>
          <p:cNvSpPr/>
          <p:nvPr/>
        </p:nvSpPr>
        <p:spPr>
          <a:xfrm>
            <a:off x="758952" y="2313432"/>
            <a:ext cx="5038344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3B82F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Option A  ·  Premium stack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758952" y="2587752"/>
            <a:ext cx="5038344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E8EEF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₹20–60k a year. ₹25 Cr at 10,000.</a:t>
            </a:r>
            <a:endParaRPr lang="en-US" sz="1600" dirty="0"/>
          </a:p>
        </p:txBody>
      </p:sp>
      <p:sp>
        <p:nvSpPr>
          <p:cNvPr id="11" name="Text 9"/>
          <p:cNvSpPr/>
          <p:nvPr/>
        </p:nvSpPr>
        <p:spPr>
          <a:xfrm>
            <a:off x="758952" y="3191256"/>
            <a:ext cx="5038344" cy="27706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rgbClr val="8A96A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Full Digital CA: EDF, LUT, dashboard, FX, 24-hour CA queue. Needs a larger product build and a real ops bench. Illustration: 10,000 × ₹25,000 avg → ₹25 Cr.</a:t>
            </a:r>
            <a:endParaRPr lang="en-US" sz="1300" dirty="0"/>
          </a:p>
        </p:txBody>
      </p:sp>
      <p:sp>
        <p:nvSpPr>
          <p:cNvPr id="12" name="Shape 10"/>
          <p:cNvSpPr/>
          <p:nvPr/>
        </p:nvSpPr>
        <p:spPr>
          <a:xfrm>
            <a:off x="6217920" y="2148840"/>
            <a:ext cx="5440680" cy="3977640"/>
          </a:xfrm>
          <a:prstGeom prst="rect">
            <a:avLst/>
          </a:prstGeom>
          <a:solidFill>
            <a:srgbClr val="132337"/>
          </a:solidFill>
          <a:ln/>
          <a:effectLst>
            <a:outerShdw sx="100000" sy="100000" kx="0" ky="0" algn="bl" rotWithShape="0" blurRad="101600" dist="25400" dir="8100000">
              <a:srgbClr val="000000">
                <a:alpha val="18000"/>
              </a:srgbClr>
            </a:outerShdw>
          </a:effectLst>
        </p:spPr>
      </p:sp>
      <p:sp>
        <p:nvSpPr>
          <p:cNvPr id="13" name="Shape 11"/>
          <p:cNvSpPr/>
          <p:nvPr/>
        </p:nvSpPr>
        <p:spPr>
          <a:xfrm>
            <a:off x="6217920" y="2148840"/>
            <a:ext cx="73152" cy="3977640"/>
          </a:xfrm>
          <a:prstGeom prst="rect">
            <a:avLst/>
          </a:prstGeom>
          <a:solidFill>
            <a:srgbClr val="3B82F6"/>
          </a:solidFill>
          <a:ln/>
        </p:spPr>
      </p:sp>
      <p:sp>
        <p:nvSpPr>
          <p:cNvPr id="14" name="Text 12"/>
          <p:cNvSpPr/>
          <p:nvPr/>
        </p:nvSpPr>
        <p:spPr>
          <a:xfrm>
            <a:off x="6473952" y="2313432"/>
            <a:ext cx="5038344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3B82F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Option B  ·  Bottom of the pyramid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6473952" y="2587752"/>
            <a:ext cx="5038344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E8EEF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₹100 / month / user. 1M target.</a:t>
            </a:r>
            <a:endParaRPr lang="en-US" sz="1600" dirty="0"/>
          </a:p>
        </p:txBody>
      </p:sp>
      <p:sp>
        <p:nvSpPr>
          <p:cNvPr id="16" name="Text 14"/>
          <p:cNvSpPr/>
          <p:nvPr/>
        </p:nvSpPr>
        <p:spPr>
          <a:xfrm>
            <a:off x="6473952" y="3191256"/>
            <a:ext cx="5038344" cy="27706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rgbClr val="8A96A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EDF filing first, then LUT, dashboard, FX savings as add-ons. Low ops load, high marketing. Illustration: 1M × ₹1,200/year → ₹120 Cr.</a:t>
            </a:r>
            <a:endParaRPr lang="en-US" sz="13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0D1B2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292608"/>
            <a:ext cx="86868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spc="220" kern="0" dirty="0">
                <a:solidFill>
                  <a:srgbClr val="4E5A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TAXEAGLE  ·  10 · ROAD AHEAD</a:t>
            </a:r>
            <a:endParaRPr lang="en-US" sz="1100" dirty="0"/>
          </a:p>
        </p:txBody>
      </p:sp>
      <p:sp>
        <p:nvSpPr>
          <p:cNvPr id="3" name="Text 1"/>
          <p:cNvSpPr/>
          <p:nvPr/>
        </p:nvSpPr>
        <p:spPr>
          <a:xfrm>
            <a:off x="9875520" y="292608"/>
            <a:ext cx="18288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4E5A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12 / 13</a:t>
            </a:r>
            <a:endParaRPr lang="en-US" sz="1100" dirty="0"/>
          </a:p>
        </p:txBody>
      </p:sp>
      <p:sp>
        <p:nvSpPr>
          <p:cNvPr id="4" name="Shape 2"/>
          <p:cNvSpPr/>
          <p:nvPr/>
        </p:nvSpPr>
        <p:spPr>
          <a:xfrm>
            <a:off x="502920" y="621792"/>
            <a:ext cx="11183112" cy="13716"/>
          </a:xfrm>
          <a:prstGeom prst="rect">
            <a:avLst/>
          </a:prstGeom>
          <a:solidFill>
            <a:srgbClr val="1E3348"/>
          </a:solidFill>
          <a:ln/>
        </p:spPr>
      </p:sp>
      <p:sp>
        <p:nvSpPr>
          <p:cNvPr id="5" name="Text 3"/>
          <p:cNvSpPr/>
          <p:nvPr/>
        </p:nvSpPr>
        <p:spPr>
          <a:xfrm>
            <a:off x="502920" y="822960"/>
            <a:ext cx="111556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240" kern="0" dirty="0">
                <a:solidFill>
                  <a:srgbClr val="3B82F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CURRENT STATE · NOT A LOCKED PLAN</a:t>
            </a:r>
            <a:endParaRPr lang="en-US" sz="1200" dirty="0"/>
          </a:p>
        </p:txBody>
      </p:sp>
      <p:sp>
        <p:nvSpPr>
          <p:cNvPr id="6" name="Text 4"/>
          <p:cNvSpPr/>
          <p:nvPr/>
        </p:nvSpPr>
        <p:spPr>
          <a:xfrm>
            <a:off x="502920" y="1115568"/>
            <a:ext cx="111556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400" b="1" dirty="0">
                <a:solidFill>
                  <a:srgbClr val="E8EEF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Product and marketing forks. Pick </a:t>
            </a:r>
            <a:pPr indent="0" marL="0">
              <a:buNone/>
            </a:pPr>
            <a:r>
              <a:rPr lang="en-US" sz="2400" b="1" dirty="0">
                <a:solidFill>
                  <a:srgbClr val="3B82F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one of each.</a:t>
            </a:r>
            <a:endParaRPr lang="en-US" sz="2400" dirty="0"/>
          </a:p>
        </p:txBody>
      </p:sp>
      <p:sp>
        <p:nvSpPr>
          <p:cNvPr id="7" name="Shape 5"/>
          <p:cNvSpPr/>
          <p:nvPr/>
        </p:nvSpPr>
        <p:spPr>
          <a:xfrm>
            <a:off x="502920" y="2103120"/>
            <a:ext cx="5440680" cy="1965960"/>
          </a:xfrm>
          <a:prstGeom prst="rect">
            <a:avLst/>
          </a:prstGeom>
          <a:solidFill>
            <a:srgbClr val="132337"/>
          </a:solidFill>
          <a:ln/>
          <a:effectLst>
            <a:outerShdw sx="100000" sy="100000" kx="0" ky="0" algn="bl" rotWithShape="0" blurRad="101600" dist="25400" dir="8100000">
              <a:srgbClr val="000000">
                <a:alpha val="18000"/>
              </a:srgbClr>
            </a:outerShdw>
          </a:effectLst>
        </p:spPr>
      </p:sp>
      <p:sp>
        <p:nvSpPr>
          <p:cNvPr id="8" name="Shape 6"/>
          <p:cNvSpPr/>
          <p:nvPr/>
        </p:nvSpPr>
        <p:spPr>
          <a:xfrm>
            <a:off x="502920" y="2103120"/>
            <a:ext cx="73152" cy="1965960"/>
          </a:xfrm>
          <a:prstGeom prst="rect">
            <a:avLst/>
          </a:prstGeom>
          <a:solidFill>
            <a:srgbClr val="3B82F6"/>
          </a:solidFill>
          <a:ln/>
        </p:spPr>
      </p:sp>
      <p:sp>
        <p:nvSpPr>
          <p:cNvPr id="9" name="Text 7"/>
          <p:cNvSpPr/>
          <p:nvPr/>
        </p:nvSpPr>
        <p:spPr>
          <a:xfrm>
            <a:off x="758952" y="2267712"/>
            <a:ext cx="5038344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3B82F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Product  ·  now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758952" y="2542032"/>
            <a:ext cx="5038344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E8EEF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Pipeline + prototype</a:t>
            </a:r>
            <a:endParaRPr lang="en-US" sz="1600" dirty="0"/>
          </a:p>
        </p:txBody>
      </p:sp>
      <p:sp>
        <p:nvSpPr>
          <p:cNvPr id="11" name="Text 9"/>
          <p:cNvSpPr/>
          <p:nvPr/>
        </p:nvSpPr>
        <p:spPr>
          <a:xfrm>
            <a:off x="758952" y="3145536"/>
            <a:ext cx="5038344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rgbClr val="8A96A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Bank-statement extract/classify runs locally. Web + WhatsApp prototype exists. No live EDF filing, no AD-bank submit, no paying users.</a:t>
            </a:r>
            <a:endParaRPr lang="en-US" sz="1300" dirty="0"/>
          </a:p>
        </p:txBody>
      </p:sp>
      <p:sp>
        <p:nvSpPr>
          <p:cNvPr id="12" name="Shape 10"/>
          <p:cNvSpPr/>
          <p:nvPr/>
        </p:nvSpPr>
        <p:spPr>
          <a:xfrm>
            <a:off x="6217920" y="2103120"/>
            <a:ext cx="5440680" cy="1965960"/>
          </a:xfrm>
          <a:prstGeom prst="rect">
            <a:avLst/>
          </a:prstGeom>
          <a:solidFill>
            <a:srgbClr val="132337"/>
          </a:solidFill>
          <a:ln/>
          <a:effectLst>
            <a:outerShdw sx="100000" sy="100000" kx="0" ky="0" algn="bl" rotWithShape="0" blurRad="101600" dist="25400" dir="8100000">
              <a:srgbClr val="000000">
                <a:alpha val="18000"/>
              </a:srgbClr>
            </a:outerShdw>
          </a:effectLst>
        </p:spPr>
      </p:sp>
      <p:sp>
        <p:nvSpPr>
          <p:cNvPr id="13" name="Shape 11"/>
          <p:cNvSpPr/>
          <p:nvPr/>
        </p:nvSpPr>
        <p:spPr>
          <a:xfrm>
            <a:off x="6217920" y="2103120"/>
            <a:ext cx="73152" cy="1965960"/>
          </a:xfrm>
          <a:prstGeom prst="rect">
            <a:avLst/>
          </a:prstGeom>
          <a:solidFill>
            <a:srgbClr val="3B82F6"/>
          </a:solidFill>
          <a:ln/>
        </p:spPr>
      </p:sp>
      <p:sp>
        <p:nvSpPr>
          <p:cNvPr id="14" name="Text 12"/>
          <p:cNvSpPr/>
          <p:nvPr/>
        </p:nvSpPr>
        <p:spPr>
          <a:xfrm>
            <a:off x="6473952" y="2267712"/>
            <a:ext cx="5038344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3B82F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Marketing  ·  now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6473952" y="2542032"/>
            <a:ext cx="5038344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E8EEF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Sites live, GTM open</a:t>
            </a:r>
            <a:endParaRPr lang="en-US" sz="1600" dirty="0"/>
          </a:p>
        </p:txBody>
      </p:sp>
      <p:sp>
        <p:nvSpPr>
          <p:cNvPr id="16" name="Text 14"/>
          <p:cNvSpPr/>
          <p:nvPr/>
        </p:nvSpPr>
        <p:spPr>
          <a:xfrm>
            <a:off x="6473952" y="3145536"/>
            <a:ext cx="5038344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rgbClr val="8A96A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taxeagle.in is up. cashri.in stays its own brand. Pitch is draft, noindex.</a:t>
            </a:r>
            <a:endParaRPr lang="en-US" sz="1300" dirty="0"/>
          </a:p>
        </p:txBody>
      </p:sp>
      <p:sp>
        <p:nvSpPr>
          <p:cNvPr id="17" name="Shape 15"/>
          <p:cNvSpPr/>
          <p:nvPr/>
        </p:nvSpPr>
        <p:spPr>
          <a:xfrm>
            <a:off x="502920" y="4206240"/>
            <a:ext cx="5440680" cy="1965960"/>
          </a:xfrm>
          <a:prstGeom prst="rect">
            <a:avLst/>
          </a:prstGeom>
          <a:solidFill>
            <a:srgbClr val="132337"/>
          </a:solidFill>
          <a:ln/>
          <a:effectLst>
            <a:outerShdw sx="100000" sy="100000" kx="0" ky="0" algn="bl" rotWithShape="0" blurRad="101600" dist="25400" dir="8100000">
              <a:srgbClr val="000000">
                <a:alpha val="18000"/>
              </a:srgbClr>
            </a:outerShdw>
          </a:effectLst>
        </p:spPr>
      </p:sp>
      <p:sp>
        <p:nvSpPr>
          <p:cNvPr id="18" name="Shape 16"/>
          <p:cNvSpPr/>
          <p:nvPr/>
        </p:nvSpPr>
        <p:spPr>
          <a:xfrm>
            <a:off x="502920" y="4206240"/>
            <a:ext cx="73152" cy="1965960"/>
          </a:xfrm>
          <a:prstGeom prst="rect">
            <a:avLst/>
          </a:prstGeom>
          <a:solidFill>
            <a:srgbClr val="3B82F6"/>
          </a:solidFill>
          <a:ln/>
        </p:spPr>
      </p:sp>
      <p:sp>
        <p:nvSpPr>
          <p:cNvPr id="19" name="Text 17"/>
          <p:cNvSpPr/>
          <p:nvPr/>
        </p:nvSpPr>
        <p:spPr>
          <a:xfrm>
            <a:off x="758952" y="4370832"/>
            <a:ext cx="5038344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3B82F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Product forks</a:t>
            </a:r>
            <a:endParaRPr lang="en-US" sz="1100" dirty="0"/>
          </a:p>
        </p:txBody>
      </p:sp>
      <p:sp>
        <p:nvSpPr>
          <p:cNvPr id="20" name="Text 18"/>
          <p:cNvSpPr/>
          <p:nvPr/>
        </p:nvSpPr>
        <p:spPr>
          <a:xfrm>
            <a:off x="758952" y="4645152"/>
            <a:ext cx="5038344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E8EEF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Thin EDF vs full CA</a:t>
            </a:r>
            <a:endParaRPr lang="en-US" sz="1600" dirty="0"/>
          </a:p>
        </p:txBody>
      </p:sp>
      <p:sp>
        <p:nvSpPr>
          <p:cNvPr id="21" name="Text 19"/>
          <p:cNvSpPr/>
          <p:nvPr/>
        </p:nvSpPr>
        <p:spPr>
          <a:xfrm>
            <a:off x="758952" y="5248656"/>
            <a:ext cx="5038344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rgbClr val="8A96A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B-fit: bicycle — monthly EDF, reminders, LUT later. A-fit: matching engine, 24h CA queue, FX, structuring. Do not build A while selling B.</a:t>
            </a:r>
            <a:endParaRPr lang="en-US" sz="1300" dirty="0"/>
          </a:p>
        </p:txBody>
      </p:sp>
      <p:sp>
        <p:nvSpPr>
          <p:cNvPr id="22" name="Shape 20"/>
          <p:cNvSpPr/>
          <p:nvPr/>
        </p:nvSpPr>
        <p:spPr>
          <a:xfrm>
            <a:off x="6217920" y="4206240"/>
            <a:ext cx="5440680" cy="1965960"/>
          </a:xfrm>
          <a:prstGeom prst="rect">
            <a:avLst/>
          </a:prstGeom>
          <a:solidFill>
            <a:srgbClr val="132337"/>
          </a:solidFill>
          <a:ln/>
          <a:effectLst>
            <a:outerShdw sx="100000" sy="100000" kx="0" ky="0" algn="bl" rotWithShape="0" blurRad="101600" dist="25400" dir="8100000">
              <a:srgbClr val="000000">
                <a:alpha val="18000"/>
              </a:srgbClr>
            </a:outerShdw>
          </a:effectLst>
        </p:spPr>
      </p:sp>
      <p:sp>
        <p:nvSpPr>
          <p:cNvPr id="23" name="Shape 21"/>
          <p:cNvSpPr/>
          <p:nvPr/>
        </p:nvSpPr>
        <p:spPr>
          <a:xfrm>
            <a:off x="6217920" y="4206240"/>
            <a:ext cx="73152" cy="1965960"/>
          </a:xfrm>
          <a:prstGeom prst="rect">
            <a:avLst/>
          </a:prstGeom>
          <a:solidFill>
            <a:srgbClr val="3B82F6"/>
          </a:solidFill>
          <a:ln/>
        </p:spPr>
      </p:sp>
      <p:sp>
        <p:nvSpPr>
          <p:cNvPr id="24" name="Text 22"/>
          <p:cNvSpPr/>
          <p:nvPr/>
        </p:nvSpPr>
        <p:spPr>
          <a:xfrm>
            <a:off x="6473952" y="4370832"/>
            <a:ext cx="5038344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3B82F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Marketing forks</a:t>
            </a:r>
            <a:endParaRPr lang="en-US" sz="1100" dirty="0"/>
          </a:p>
        </p:txBody>
      </p:sp>
      <p:sp>
        <p:nvSpPr>
          <p:cNvPr id="25" name="Text 23"/>
          <p:cNvSpPr/>
          <p:nvPr/>
        </p:nvSpPr>
        <p:spPr>
          <a:xfrm>
            <a:off x="6473952" y="4645152"/>
            <a:ext cx="5038344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E8EEF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Volume vs closed beta</a:t>
            </a:r>
            <a:endParaRPr lang="en-US" sz="1600" dirty="0"/>
          </a:p>
        </p:txBody>
      </p:sp>
      <p:sp>
        <p:nvSpPr>
          <p:cNvPr id="26" name="Text 24"/>
          <p:cNvSpPr/>
          <p:nvPr/>
        </p:nvSpPr>
        <p:spPr>
          <a:xfrm>
            <a:off x="6473952" y="5248656"/>
            <a:ext cx="5038344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rgbClr val="8A96A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B-fit: high-reach, WhatsApp + cashri as funnel, ₹100/mo. A-fit: 100 high-skill exporters, high-touch, then agencies. Same founder time cannot run both.</a:t>
            </a:r>
            <a:endParaRPr lang="en-US" sz="13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0D1B2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292608"/>
            <a:ext cx="86868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spc="220" kern="0" dirty="0">
                <a:solidFill>
                  <a:srgbClr val="4E5A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TAXEAGLE  ·  11 · TEAM &amp; CAPITAL</a:t>
            </a:r>
            <a:endParaRPr lang="en-US" sz="1100" dirty="0"/>
          </a:p>
        </p:txBody>
      </p:sp>
      <p:sp>
        <p:nvSpPr>
          <p:cNvPr id="3" name="Text 1"/>
          <p:cNvSpPr/>
          <p:nvPr/>
        </p:nvSpPr>
        <p:spPr>
          <a:xfrm>
            <a:off x="9875520" y="292608"/>
            <a:ext cx="18288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4E5A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13 / 13</a:t>
            </a:r>
            <a:endParaRPr lang="en-US" sz="1100" dirty="0"/>
          </a:p>
        </p:txBody>
      </p:sp>
      <p:sp>
        <p:nvSpPr>
          <p:cNvPr id="4" name="Shape 2"/>
          <p:cNvSpPr/>
          <p:nvPr/>
        </p:nvSpPr>
        <p:spPr>
          <a:xfrm>
            <a:off x="502920" y="621792"/>
            <a:ext cx="11183112" cy="13716"/>
          </a:xfrm>
          <a:prstGeom prst="rect">
            <a:avLst/>
          </a:prstGeom>
          <a:solidFill>
            <a:srgbClr val="1E3348"/>
          </a:solidFill>
          <a:ln/>
        </p:spPr>
      </p:sp>
      <p:sp>
        <p:nvSpPr>
          <p:cNvPr id="5" name="Text 3"/>
          <p:cNvSpPr/>
          <p:nvPr/>
        </p:nvSpPr>
        <p:spPr>
          <a:xfrm>
            <a:off x="502920" y="822960"/>
            <a:ext cx="111556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240" kern="0" dirty="0">
                <a:solidFill>
                  <a:srgbClr val="3B82F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CO-FOUNDERS</a:t>
            </a:r>
            <a:endParaRPr lang="en-US" sz="1200" dirty="0"/>
          </a:p>
        </p:txBody>
      </p:sp>
      <p:sp>
        <p:nvSpPr>
          <p:cNvPr id="6" name="Text 4"/>
          <p:cNvSpPr/>
          <p:nvPr/>
        </p:nvSpPr>
        <p:spPr>
          <a:xfrm>
            <a:off x="502920" y="1115568"/>
            <a:ext cx="1115568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800" b="1" dirty="0">
                <a:solidFill>
                  <a:srgbClr val="E8EEF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Nirav and </a:t>
            </a:r>
            <a:pPr indent="0" marL="0">
              <a:buNone/>
            </a:pPr>
            <a:r>
              <a:rPr lang="en-US" sz="2800" b="1" dirty="0">
                <a:solidFill>
                  <a:srgbClr val="3B82F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Shrikant.</a:t>
            </a:r>
            <a:endParaRPr lang="en-US" sz="2800" dirty="0"/>
          </a:p>
        </p:txBody>
      </p:sp>
      <p:sp>
        <p:nvSpPr>
          <p:cNvPr id="7" name="Shape 5"/>
          <p:cNvSpPr/>
          <p:nvPr/>
        </p:nvSpPr>
        <p:spPr>
          <a:xfrm>
            <a:off x="502920" y="2286000"/>
            <a:ext cx="5440680" cy="2331720"/>
          </a:xfrm>
          <a:prstGeom prst="rect">
            <a:avLst/>
          </a:prstGeom>
          <a:solidFill>
            <a:srgbClr val="132337"/>
          </a:solidFill>
          <a:ln/>
          <a:effectLst>
            <a:outerShdw sx="100000" sy="100000" kx="0" ky="0" algn="bl" rotWithShape="0" blurRad="101600" dist="25400" dir="8100000">
              <a:srgbClr val="000000">
                <a:alpha val="18000"/>
              </a:srgbClr>
            </a:outerShdw>
          </a:effectLst>
        </p:spPr>
      </p:sp>
      <p:sp>
        <p:nvSpPr>
          <p:cNvPr id="8" name="Shape 6"/>
          <p:cNvSpPr/>
          <p:nvPr/>
        </p:nvSpPr>
        <p:spPr>
          <a:xfrm>
            <a:off x="502920" y="2286000"/>
            <a:ext cx="73152" cy="2331720"/>
          </a:xfrm>
          <a:prstGeom prst="rect">
            <a:avLst/>
          </a:prstGeom>
          <a:solidFill>
            <a:srgbClr val="3B82F6"/>
          </a:solidFill>
          <a:ln/>
        </p:spPr>
      </p:sp>
      <p:sp>
        <p:nvSpPr>
          <p:cNvPr id="9" name="Text 7"/>
          <p:cNvSpPr/>
          <p:nvPr/>
        </p:nvSpPr>
        <p:spPr>
          <a:xfrm>
            <a:off x="758952" y="2450592"/>
            <a:ext cx="5038344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3B82F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Nirav Kanakia  ·  Co-founder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758952" y="2724912"/>
            <a:ext cx="5038344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E8EEF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Product, GTM, Strategy, Technology</a:t>
            </a:r>
            <a:endParaRPr lang="en-US" sz="1600" dirty="0"/>
          </a:p>
        </p:txBody>
      </p:sp>
      <p:sp>
        <p:nvSpPr>
          <p:cNvPr id="11" name="Text 9"/>
          <p:cNvSpPr/>
          <p:nvPr/>
        </p:nvSpPr>
        <p:spPr>
          <a:xfrm>
            <a:off x="758952" y="3328416"/>
            <a:ext cx="5038344" cy="11247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rgbClr val="8A96A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Scalable platform architecture, and fundraising.</a:t>
            </a:r>
            <a:endParaRPr lang="en-US" sz="1300" dirty="0"/>
          </a:p>
        </p:txBody>
      </p:sp>
      <p:sp>
        <p:nvSpPr>
          <p:cNvPr id="12" name="Shape 10"/>
          <p:cNvSpPr/>
          <p:nvPr/>
        </p:nvSpPr>
        <p:spPr>
          <a:xfrm>
            <a:off x="6217920" y="2286000"/>
            <a:ext cx="5440680" cy="2331720"/>
          </a:xfrm>
          <a:prstGeom prst="rect">
            <a:avLst/>
          </a:prstGeom>
          <a:solidFill>
            <a:srgbClr val="132337"/>
          </a:solidFill>
          <a:ln/>
          <a:effectLst>
            <a:outerShdw sx="100000" sy="100000" kx="0" ky="0" algn="bl" rotWithShape="0" blurRad="101600" dist="25400" dir="8100000">
              <a:srgbClr val="000000">
                <a:alpha val="18000"/>
              </a:srgbClr>
            </a:outerShdw>
          </a:effectLst>
        </p:spPr>
      </p:sp>
      <p:sp>
        <p:nvSpPr>
          <p:cNvPr id="13" name="Shape 11"/>
          <p:cNvSpPr/>
          <p:nvPr/>
        </p:nvSpPr>
        <p:spPr>
          <a:xfrm>
            <a:off x="6217920" y="2286000"/>
            <a:ext cx="73152" cy="2331720"/>
          </a:xfrm>
          <a:prstGeom prst="rect">
            <a:avLst/>
          </a:prstGeom>
          <a:solidFill>
            <a:srgbClr val="3B82F6"/>
          </a:solidFill>
          <a:ln/>
        </p:spPr>
      </p:sp>
      <p:sp>
        <p:nvSpPr>
          <p:cNvPr id="14" name="Text 12"/>
          <p:cNvSpPr/>
          <p:nvPr/>
        </p:nvSpPr>
        <p:spPr>
          <a:xfrm>
            <a:off x="6473952" y="2450592"/>
            <a:ext cx="5038344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3B82F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 Shrikant V. Jadhav  ·  Co-founder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6473952" y="2724912"/>
            <a:ext cx="5038344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E8EEF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Chartered Accountant (ICAI, 2018)</a:t>
            </a:r>
            <a:endParaRPr lang="en-US" sz="1600" dirty="0"/>
          </a:p>
        </p:txBody>
      </p:sp>
      <p:sp>
        <p:nvSpPr>
          <p:cNvPr id="16" name="Text 14"/>
          <p:cNvSpPr/>
          <p:nvPr/>
        </p:nvSpPr>
        <p:spPr>
          <a:xfrm>
            <a:off x="6473952" y="3328416"/>
            <a:ext cx="5038344" cy="11247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rgbClr val="8A96A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RBI-aligned bank audits, tax operations, and compliance. Practice: Shrikant V. Jadhav &amp; Associates, Latur.</a:t>
            </a:r>
            <a:endParaRPr lang="en-US" sz="1300" dirty="0"/>
          </a:p>
        </p:txBody>
      </p:sp>
      <p:sp>
        <p:nvSpPr>
          <p:cNvPr id="17" name="Shape 15"/>
          <p:cNvSpPr/>
          <p:nvPr/>
        </p:nvSpPr>
        <p:spPr>
          <a:xfrm>
            <a:off x="502920" y="4800600"/>
            <a:ext cx="11183112" cy="1417320"/>
          </a:xfrm>
          <a:prstGeom prst="rect">
            <a:avLst/>
          </a:prstGeom>
          <a:solidFill>
            <a:srgbClr val="132337"/>
          </a:solidFill>
          <a:ln/>
          <a:effectLst>
            <a:outerShdw sx="100000" sy="100000" kx="0" ky="0" algn="bl" rotWithShape="0" blurRad="101600" dist="25400" dir="8100000">
              <a:srgbClr val="000000">
                <a:alpha val="18000"/>
              </a:srgbClr>
            </a:outerShdw>
          </a:effectLst>
        </p:spPr>
      </p:sp>
      <p:sp>
        <p:nvSpPr>
          <p:cNvPr id="18" name="Shape 16"/>
          <p:cNvSpPr/>
          <p:nvPr/>
        </p:nvSpPr>
        <p:spPr>
          <a:xfrm>
            <a:off x="502920" y="4800600"/>
            <a:ext cx="73152" cy="1417320"/>
          </a:xfrm>
          <a:prstGeom prst="rect">
            <a:avLst/>
          </a:prstGeom>
          <a:solidFill>
            <a:srgbClr val="3B82F6"/>
          </a:solidFill>
          <a:ln/>
        </p:spPr>
      </p:sp>
      <p:sp>
        <p:nvSpPr>
          <p:cNvPr id="19" name="Text 17"/>
          <p:cNvSpPr/>
          <p:nvPr/>
        </p:nvSpPr>
        <p:spPr>
          <a:xfrm>
            <a:off x="758952" y="4965192"/>
            <a:ext cx="10780776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3B82F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GIFT City Advantage</a:t>
            </a:r>
            <a:endParaRPr lang="en-US" sz="1100" dirty="0"/>
          </a:p>
        </p:txBody>
      </p:sp>
      <p:sp>
        <p:nvSpPr>
          <p:cNvPr id="20" name="Text 18"/>
          <p:cNvSpPr/>
          <p:nvPr/>
        </p:nvSpPr>
        <p:spPr>
          <a:xfrm>
            <a:off x="758952" y="5239512"/>
            <a:ext cx="10780776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E8EEF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Incorporation idea</a:t>
            </a:r>
            <a:endParaRPr lang="en-US" sz="1600" dirty="0"/>
          </a:p>
        </p:txBody>
      </p:sp>
      <p:sp>
        <p:nvSpPr>
          <p:cNvPr id="21" name="Text 19"/>
          <p:cNvSpPr/>
          <p:nvPr/>
        </p:nvSpPr>
        <p:spPr>
          <a:xfrm>
            <a:off x="758952" y="5843016"/>
            <a:ext cx="10780776" cy="2103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rgbClr val="8A96A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Incorporating the entity in GIFT City, Gujarat to leverage regional tax incentives, secure non-dilutive government grants, and utilize infrastructure credits. Planning idea, not a decision.</a:t>
            </a:r>
            <a:endParaRPr lang="en-US" sz="13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13</Slides>
  <Notes>13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6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</vt:vector>
  </TitlesOfParts>
  <Company>TaxEagle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TaxEagle · Investor Pitch</dc:title>
  <dc:subject>AI-first Digital CA for India’s service exporters</dc:subject>
  <dc:creator>TaxEagle</dc:creator>
  <cp:lastModifiedBy>TaxEagle</cp:lastModifiedBy>
  <cp:revision>1</cp:revision>
  <dcterms:created xsi:type="dcterms:W3CDTF">2026-10-25T13:13:31Z</dcterms:created>
  <dcterms:modified xsi:type="dcterms:W3CDTF">2026-10-25T13:13:31Z</dcterms:modified>
</cp:coreProperties>
</file>